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1" r:id="rId2"/>
    <p:sldId id="289" r:id="rId3"/>
    <p:sldId id="546" r:id="rId4"/>
    <p:sldId id="292" r:id="rId5"/>
    <p:sldId id="273" r:id="rId6"/>
    <p:sldId id="262" r:id="rId7"/>
    <p:sldId id="293" r:id="rId8"/>
    <p:sldId id="294" r:id="rId9"/>
    <p:sldId id="296" r:id="rId10"/>
    <p:sldId id="547" r:id="rId11"/>
    <p:sldId id="298" r:id="rId12"/>
    <p:sldId id="304" r:id="rId13"/>
    <p:sldId id="305" r:id="rId14"/>
    <p:sldId id="291" r:id="rId15"/>
    <p:sldId id="274" r:id="rId16"/>
    <p:sldId id="280" r:id="rId17"/>
    <p:sldId id="299" r:id="rId18"/>
    <p:sldId id="300" r:id="rId19"/>
    <p:sldId id="30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C6E2"/>
    <a:srgbClr val="76B900"/>
    <a:srgbClr val="E5C4D6"/>
    <a:srgbClr val="BC38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1297" autoAdjust="0"/>
  </p:normalViewPr>
  <p:slideViewPr>
    <p:cSldViewPr>
      <p:cViewPr varScale="1">
        <p:scale>
          <a:sx n="81" d="100"/>
          <a:sy n="81" d="100"/>
        </p:scale>
        <p:origin x="122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4DDE24-6D40-47CF-A804-6A9D1E58A2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E54207A-FB6E-49D8-8EA0-AA5EA13D95C0}">
      <dgm:prSet custT="1"/>
      <dgm:spPr>
        <a:solidFill>
          <a:srgbClr val="82C6E2"/>
        </a:solidFill>
      </dgm:spPr>
      <dgm:t>
        <a:bodyPr/>
        <a:lstStyle/>
        <a:p>
          <a:pPr algn="l" rtl="0"/>
          <a:r>
            <a:rPr lang="en-GB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About Sandwell Residential Education Service</a:t>
          </a:r>
        </a:p>
      </dgm:t>
    </dgm:pt>
    <dgm:pt modelId="{0F2FAB4F-F17F-4B1D-9D43-9736A3D43054}" type="parTrans" cxnId="{D57CA849-57F1-4BC0-BB33-A0DB4A9A6C10}">
      <dgm:prSet/>
      <dgm:spPr/>
      <dgm:t>
        <a:bodyPr/>
        <a:lstStyle/>
        <a:p>
          <a:endParaRPr lang="en-GB"/>
        </a:p>
      </dgm:t>
    </dgm:pt>
    <dgm:pt modelId="{E9D4D1BE-864C-404D-AFAF-AD8531B53027}" type="sibTrans" cxnId="{D57CA849-57F1-4BC0-BB33-A0DB4A9A6C10}">
      <dgm:prSet/>
      <dgm:spPr/>
      <dgm:t>
        <a:bodyPr/>
        <a:lstStyle/>
        <a:p>
          <a:endParaRPr lang="en-GB"/>
        </a:p>
      </dgm:t>
    </dgm:pt>
    <dgm:pt modelId="{5301991E-6AC8-485A-B57A-863998961058}">
      <dgm:prSet custT="1"/>
      <dgm:spPr>
        <a:solidFill>
          <a:srgbClr val="82C6E2"/>
        </a:solidFill>
      </dgm:spPr>
      <dgm:t>
        <a:bodyPr/>
        <a:lstStyle/>
        <a:p>
          <a:pPr algn="l" rtl="0"/>
          <a:r>
            <a:rPr lang="en-GB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Your</a:t>
          </a:r>
          <a:r>
            <a:rPr lang="en-GB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centre:  </a:t>
          </a:r>
          <a:r>
            <a:rPr lang="en-GB" sz="1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Plas</a:t>
          </a:r>
          <a:r>
            <a:rPr lang="en-GB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Gwynant</a:t>
          </a:r>
          <a:r>
            <a:rPr lang="en-GB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2BE5CCD4-4764-4CC4-8909-E46AE9E9F6FE}" type="parTrans" cxnId="{49935319-2985-4B77-84D9-11A40667A308}">
      <dgm:prSet/>
      <dgm:spPr/>
      <dgm:t>
        <a:bodyPr/>
        <a:lstStyle/>
        <a:p>
          <a:endParaRPr lang="en-GB"/>
        </a:p>
      </dgm:t>
    </dgm:pt>
    <dgm:pt modelId="{37B2DB80-5F66-436D-96AF-ABB6E7799909}" type="sibTrans" cxnId="{49935319-2985-4B77-84D9-11A40667A308}">
      <dgm:prSet/>
      <dgm:spPr/>
      <dgm:t>
        <a:bodyPr/>
        <a:lstStyle/>
        <a:p>
          <a:endParaRPr lang="en-GB"/>
        </a:p>
      </dgm:t>
    </dgm:pt>
    <dgm:pt modelId="{C452853A-8E57-4459-8D17-B6065589109D}">
      <dgm:prSet custT="1"/>
      <dgm:spPr>
        <a:solidFill>
          <a:srgbClr val="82C6E2"/>
        </a:solidFill>
      </dgm:spPr>
      <dgm:t>
        <a:bodyPr/>
        <a:lstStyle/>
        <a:p>
          <a:pPr algn="l" rtl="0"/>
          <a:r>
            <a:rPr lang="en-GB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Activities and learning</a:t>
          </a:r>
        </a:p>
      </dgm:t>
    </dgm:pt>
    <dgm:pt modelId="{266668FD-6E93-454A-9BA6-C6C86655DDC2}" type="parTrans" cxnId="{FB0B6878-11A8-4119-B506-80FFA9D16758}">
      <dgm:prSet/>
      <dgm:spPr/>
      <dgm:t>
        <a:bodyPr/>
        <a:lstStyle/>
        <a:p>
          <a:endParaRPr lang="en-GB"/>
        </a:p>
      </dgm:t>
    </dgm:pt>
    <dgm:pt modelId="{20F43770-760C-4EB6-A093-41AE038AF904}" type="sibTrans" cxnId="{FB0B6878-11A8-4119-B506-80FFA9D16758}">
      <dgm:prSet/>
      <dgm:spPr/>
      <dgm:t>
        <a:bodyPr/>
        <a:lstStyle/>
        <a:p>
          <a:endParaRPr lang="en-GB"/>
        </a:p>
      </dgm:t>
    </dgm:pt>
    <dgm:pt modelId="{F010D496-72BF-488C-B96D-69DB69EE656B}">
      <dgm:prSet custT="1"/>
      <dgm:spPr>
        <a:solidFill>
          <a:srgbClr val="82C6E2"/>
        </a:solidFill>
      </dgm:spPr>
      <dgm:t>
        <a:bodyPr/>
        <a:lstStyle/>
        <a:p>
          <a:pPr algn="l" rtl="0"/>
          <a:r>
            <a:rPr lang="en-GB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Teacher &amp; participant feedback </a:t>
          </a:r>
        </a:p>
      </dgm:t>
    </dgm:pt>
    <dgm:pt modelId="{4B1033DD-EF77-4F77-931D-C6AFFFE6FA19}" type="parTrans" cxnId="{FBA2B7EF-2A13-49B2-A35D-071B223C17AA}">
      <dgm:prSet/>
      <dgm:spPr/>
      <dgm:t>
        <a:bodyPr/>
        <a:lstStyle/>
        <a:p>
          <a:endParaRPr lang="en-GB"/>
        </a:p>
      </dgm:t>
    </dgm:pt>
    <dgm:pt modelId="{36FE294E-D7E4-42DE-9BC9-6879A63A8235}" type="sibTrans" cxnId="{FBA2B7EF-2A13-49B2-A35D-071B223C17AA}">
      <dgm:prSet/>
      <dgm:spPr/>
      <dgm:t>
        <a:bodyPr/>
        <a:lstStyle/>
        <a:p>
          <a:endParaRPr lang="en-GB"/>
        </a:p>
      </dgm:t>
    </dgm:pt>
    <dgm:pt modelId="{CC6F4068-F5AE-427C-BC93-9825786DEAA6}">
      <dgm:prSet custT="1"/>
      <dgm:spPr>
        <a:solidFill>
          <a:srgbClr val="82C6E2"/>
        </a:solidFill>
      </dgm:spPr>
      <dgm:t>
        <a:bodyPr/>
        <a:lstStyle/>
        <a:p>
          <a:pPr algn="l" rtl="0"/>
          <a:r>
            <a:rPr lang="en-GB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The benefits of residential experiences</a:t>
          </a:r>
        </a:p>
      </dgm:t>
    </dgm:pt>
    <dgm:pt modelId="{5607E708-C401-47CC-8987-D5708B241D09}" type="parTrans" cxnId="{E562DD0D-861A-4159-A7E5-38A5300B0B38}">
      <dgm:prSet/>
      <dgm:spPr/>
      <dgm:t>
        <a:bodyPr/>
        <a:lstStyle/>
        <a:p>
          <a:endParaRPr lang="en-GB"/>
        </a:p>
      </dgm:t>
    </dgm:pt>
    <dgm:pt modelId="{08AF0278-3029-4788-9AC6-4C84183C408D}" type="sibTrans" cxnId="{E562DD0D-861A-4159-A7E5-38A5300B0B38}">
      <dgm:prSet/>
      <dgm:spPr/>
      <dgm:t>
        <a:bodyPr/>
        <a:lstStyle/>
        <a:p>
          <a:endParaRPr lang="en-GB"/>
        </a:p>
      </dgm:t>
    </dgm:pt>
    <dgm:pt modelId="{D70F82EC-EEB1-4B71-8FF8-29B0687D4C7B}">
      <dgm:prSet custT="1"/>
      <dgm:spPr>
        <a:solidFill>
          <a:srgbClr val="82C6E2"/>
        </a:solidFill>
      </dgm:spPr>
      <dgm:t>
        <a:bodyPr/>
        <a:lstStyle/>
        <a:p>
          <a:pPr algn="l" rtl="0"/>
          <a:r>
            <a:rPr lang="en-GB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Sleeping &amp; eating</a:t>
          </a:r>
        </a:p>
      </dgm:t>
    </dgm:pt>
    <dgm:pt modelId="{172C4887-4F5E-4E98-9323-75E4C67F7DBC}" type="parTrans" cxnId="{27137364-E193-4A45-ABA5-A28E114CFC6F}">
      <dgm:prSet/>
      <dgm:spPr/>
      <dgm:t>
        <a:bodyPr/>
        <a:lstStyle/>
        <a:p>
          <a:endParaRPr lang="en-GB"/>
        </a:p>
      </dgm:t>
    </dgm:pt>
    <dgm:pt modelId="{C5C0EE49-C141-4D60-A7D1-820593F4B221}" type="sibTrans" cxnId="{27137364-E193-4A45-ABA5-A28E114CFC6F}">
      <dgm:prSet/>
      <dgm:spPr/>
      <dgm:t>
        <a:bodyPr/>
        <a:lstStyle/>
        <a:p>
          <a:endParaRPr lang="en-GB"/>
        </a:p>
      </dgm:t>
    </dgm:pt>
    <dgm:pt modelId="{E981427A-3774-4201-A137-FA161333C801}">
      <dgm:prSet custT="1"/>
      <dgm:spPr>
        <a:solidFill>
          <a:srgbClr val="82C6E2"/>
        </a:solidFill>
      </dgm:spPr>
      <dgm:t>
        <a:bodyPr/>
        <a:lstStyle/>
        <a:p>
          <a:pPr algn="l" rtl="0"/>
          <a:r>
            <a:rPr lang="en-GB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Q &amp; A</a:t>
          </a:r>
        </a:p>
      </dgm:t>
    </dgm:pt>
    <dgm:pt modelId="{EC092F5E-0D59-4A4F-A4E7-33D34106D197}" type="parTrans" cxnId="{6196CF1A-E029-4AC5-8FB9-E102D24982D8}">
      <dgm:prSet/>
      <dgm:spPr/>
      <dgm:t>
        <a:bodyPr/>
        <a:lstStyle/>
        <a:p>
          <a:endParaRPr lang="en-GB"/>
        </a:p>
      </dgm:t>
    </dgm:pt>
    <dgm:pt modelId="{A1CA69C8-7C9A-4F4E-9852-C0A5BE1E93DE}" type="sibTrans" cxnId="{6196CF1A-E029-4AC5-8FB9-E102D24982D8}">
      <dgm:prSet/>
      <dgm:spPr/>
      <dgm:t>
        <a:bodyPr/>
        <a:lstStyle/>
        <a:p>
          <a:endParaRPr lang="en-GB"/>
        </a:p>
      </dgm:t>
    </dgm:pt>
    <dgm:pt modelId="{1F22D311-AD45-4AE8-B1EF-C71D8BCBB6EE}" type="pres">
      <dgm:prSet presAssocID="{974DDE24-6D40-47CF-A804-6A9D1E58A2B8}" presName="linear" presStyleCnt="0">
        <dgm:presLayoutVars>
          <dgm:animLvl val="lvl"/>
          <dgm:resizeHandles val="exact"/>
        </dgm:presLayoutVars>
      </dgm:prSet>
      <dgm:spPr/>
    </dgm:pt>
    <dgm:pt modelId="{BF843154-F9E3-4135-9813-2350D05E6948}" type="pres">
      <dgm:prSet presAssocID="{BE54207A-FB6E-49D8-8EA0-AA5EA13D95C0}" presName="parentText" presStyleLbl="node1" presStyleIdx="0" presStyleCnt="7" custLinFactY="-11817" custLinFactNeighborX="29815" custLinFactNeighborY="-100000">
        <dgm:presLayoutVars>
          <dgm:chMax val="0"/>
          <dgm:bulletEnabled val="1"/>
        </dgm:presLayoutVars>
      </dgm:prSet>
      <dgm:spPr/>
    </dgm:pt>
    <dgm:pt modelId="{4FE184EC-DDEA-4920-B5F7-932C90C1B98C}" type="pres">
      <dgm:prSet presAssocID="{E9D4D1BE-864C-404D-AFAF-AD8531B53027}" presName="spacer" presStyleCnt="0"/>
      <dgm:spPr/>
    </dgm:pt>
    <dgm:pt modelId="{5FCD777F-AC12-40C7-9370-3A956C09DCCB}" type="pres">
      <dgm:prSet presAssocID="{5301991E-6AC8-485A-B57A-863998961058}" presName="parentText" presStyleLbl="node1" presStyleIdx="1" presStyleCnt="7" custLinFactNeighborX="-14453" custLinFactNeighborY="-66925">
        <dgm:presLayoutVars>
          <dgm:chMax val="0"/>
          <dgm:bulletEnabled val="1"/>
        </dgm:presLayoutVars>
      </dgm:prSet>
      <dgm:spPr/>
    </dgm:pt>
    <dgm:pt modelId="{03CAC9B4-64C9-479D-A04D-A05BF2637FCC}" type="pres">
      <dgm:prSet presAssocID="{37B2DB80-5F66-436D-96AF-ABB6E7799909}" presName="spacer" presStyleCnt="0"/>
      <dgm:spPr/>
    </dgm:pt>
    <dgm:pt modelId="{1232C28A-3CFF-42FF-A87B-A5A99F76FA02}" type="pres">
      <dgm:prSet presAssocID="{C452853A-8E57-4459-8D17-B6065589109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99896D4-8F26-4331-9FB8-59322F5FB166}" type="pres">
      <dgm:prSet presAssocID="{20F43770-760C-4EB6-A093-41AE038AF904}" presName="spacer" presStyleCnt="0"/>
      <dgm:spPr/>
    </dgm:pt>
    <dgm:pt modelId="{BC876BAC-D835-40C5-B0F1-2F0B82BBAD3F}" type="pres">
      <dgm:prSet presAssocID="{F010D496-72BF-488C-B96D-69DB69EE656B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BC9A648-3871-49A2-B373-CD5244BC4EDB}" type="pres">
      <dgm:prSet presAssocID="{36FE294E-D7E4-42DE-9BC9-6879A63A8235}" presName="spacer" presStyleCnt="0"/>
      <dgm:spPr/>
    </dgm:pt>
    <dgm:pt modelId="{D59F031A-471C-424B-B8A9-79A85B10C921}" type="pres">
      <dgm:prSet presAssocID="{CC6F4068-F5AE-427C-BC93-9825786DEAA6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AFEC4F9E-5573-42EB-BA67-D656A9AFBABA}" type="pres">
      <dgm:prSet presAssocID="{08AF0278-3029-4788-9AC6-4C84183C408D}" presName="spacer" presStyleCnt="0"/>
      <dgm:spPr/>
    </dgm:pt>
    <dgm:pt modelId="{51A1C768-5D67-4A99-8900-483872604539}" type="pres">
      <dgm:prSet presAssocID="{D70F82EC-EEB1-4B71-8FF8-29B0687D4C7B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B2BC7DB2-1B35-4E89-8BBF-22B6865C2FB8}" type="pres">
      <dgm:prSet presAssocID="{C5C0EE49-C141-4D60-A7D1-820593F4B221}" presName="spacer" presStyleCnt="0"/>
      <dgm:spPr/>
    </dgm:pt>
    <dgm:pt modelId="{BA8417FE-5BE9-423C-AC30-AE0219792E8E}" type="pres">
      <dgm:prSet presAssocID="{E981427A-3774-4201-A137-FA161333C801}" presName="parentText" presStyleLbl="node1" presStyleIdx="6" presStyleCnt="7" custLinFactNeighborX="-458" custLinFactNeighborY="-10409">
        <dgm:presLayoutVars>
          <dgm:chMax val="0"/>
          <dgm:bulletEnabled val="1"/>
        </dgm:presLayoutVars>
      </dgm:prSet>
      <dgm:spPr/>
    </dgm:pt>
  </dgm:ptLst>
  <dgm:cxnLst>
    <dgm:cxn modelId="{9EA0A507-07E9-4370-AEFE-4C836AAEDDDD}" type="presOf" srcId="{5301991E-6AC8-485A-B57A-863998961058}" destId="{5FCD777F-AC12-40C7-9370-3A956C09DCCB}" srcOrd="0" destOrd="0" presId="urn:microsoft.com/office/officeart/2005/8/layout/vList2"/>
    <dgm:cxn modelId="{E562DD0D-861A-4159-A7E5-38A5300B0B38}" srcId="{974DDE24-6D40-47CF-A804-6A9D1E58A2B8}" destId="{CC6F4068-F5AE-427C-BC93-9825786DEAA6}" srcOrd="4" destOrd="0" parTransId="{5607E708-C401-47CC-8987-D5708B241D09}" sibTransId="{08AF0278-3029-4788-9AC6-4C84183C408D}"/>
    <dgm:cxn modelId="{49935319-2985-4B77-84D9-11A40667A308}" srcId="{974DDE24-6D40-47CF-A804-6A9D1E58A2B8}" destId="{5301991E-6AC8-485A-B57A-863998961058}" srcOrd="1" destOrd="0" parTransId="{2BE5CCD4-4764-4CC4-8909-E46AE9E9F6FE}" sibTransId="{37B2DB80-5F66-436D-96AF-ABB6E7799909}"/>
    <dgm:cxn modelId="{6196CF1A-E029-4AC5-8FB9-E102D24982D8}" srcId="{974DDE24-6D40-47CF-A804-6A9D1E58A2B8}" destId="{E981427A-3774-4201-A137-FA161333C801}" srcOrd="6" destOrd="0" parTransId="{EC092F5E-0D59-4A4F-A4E7-33D34106D197}" sibTransId="{A1CA69C8-7C9A-4F4E-9852-C0A5BE1E93DE}"/>
    <dgm:cxn modelId="{9521315D-3093-4084-954E-B7ABCB59FFC4}" type="presOf" srcId="{F010D496-72BF-488C-B96D-69DB69EE656B}" destId="{BC876BAC-D835-40C5-B0F1-2F0B82BBAD3F}" srcOrd="0" destOrd="0" presId="urn:microsoft.com/office/officeart/2005/8/layout/vList2"/>
    <dgm:cxn modelId="{27137364-E193-4A45-ABA5-A28E114CFC6F}" srcId="{974DDE24-6D40-47CF-A804-6A9D1E58A2B8}" destId="{D70F82EC-EEB1-4B71-8FF8-29B0687D4C7B}" srcOrd="5" destOrd="0" parTransId="{172C4887-4F5E-4E98-9323-75E4C67F7DBC}" sibTransId="{C5C0EE49-C141-4D60-A7D1-820593F4B221}"/>
    <dgm:cxn modelId="{D57CA849-57F1-4BC0-BB33-A0DB4A9A6C10}" srcId="{974DDE24-6D40-47CF-A804-6A9D1E58A2B8}" destId="{BE54207A-FB6E-49D8-8EA0-AA5EA13D95C0}" srcOrd="0" destOrd="0" parTransId="{0F2FAB4F-F17F-4B1D-9D43-9736A3D43054}" sibTransId="{E9D4D1BE-864C-404D-AFAF-AD8531B53027}"/>
    <dgm:cxn modelId="{47359A72-DB6A-4ED1-BA37-AED6419E7AD7}" type="presOf" srcId="{E981427A-3774-4201-A137-FA161333C801}" destId="{BA8417FE-5BE9-423C-AC30-AE0219792E8E}" srcOrd="0" destOrd="0" presId="urn:microsoft.com/office/officeart/2005/8/layout/vList2"/>
    <dgm:cxn modelId="{FB0B6878-11A8-4119-B506-80FFA9D16758}" srcId="{974DDE24-6D40-47CF-A804-6A9D1E58A2B8}" destId="{C452853A-8E57-4459-8D17-B6065589109D}" srcOrd="2" destOrd="0" parTransId="{266668FD-6E93-454A-9BA6-C6C86655DDC2}" sibTransId="{20F43770-760C-4EB6-A093-41AE038AF904}"/>
    <dgm:cxn modelId="{D8042680-3119-4497-9B47-E4D284C2A66A}" type="presOf" srcId="{CC6F4068-F5AE-427C-BC93-9825786DEAA6}" destId="{D59F031A-471C-424B-B8A9-79A85B10C921}" srcOrd="0" destOrd="0" presId="urn:microsoft.com/office/officeart/2005/8/layout/vList2"/>
    <dgm:cxn modelId="{654F65A4-6BA2-480F-943D-E96433782443}" type="presOf" srcId="{BE54207A-FB6E-49D8-8EA0-AA5EA13D95C0}" destId="{BF843154-F9E3-4135-9813-2350D05E6948}" srcOrd="0" destOrd="0" presId="urn:microsoft.com/office/officeart/2005/8/layout/vList2"/>
    <dgm:cxn modelId="{66CA86D7-87C6-40C8-95E1-036296C665DB}" type="presOf" srcId="{974DDE24-6D40-47CF-A804-6A9D1E58A2B8}" destId="{1F22D311-AD45-4AE8-B1EF-C71D8BCBB6EE}" srcOrd="0" destOrd="0" presId="urn:microsoft.com/office/officeart/2005/8/layout/vList2"/>
    <dgm:cxn modelId="{5DE672DB-91E3-4366-8F7F-B0AAE0F0986D}" type="presOf" srcId="{C452853A-8E57-4459-8D17-B6065589109D}" destId="{1232C28A-3CFF-42FF-A87B-A5A99F76FA02}" srcOrd="0" destOrd="0" presId="urn:microsoft.com/office/officeart/2005/8/layout/vList2"/>
    <dgm:cxn modelId="{558B47E1-3FC4-4DB1-87B8-9BE19FEA7848}" type="presOf" srcId="{D70F82EC-EEB1-4B71-8FF8-29B0687D4C7B}" destId="{51A1C768-5D67-4A99-8900-483872604539}" srcOrd="0" destOrd="0" presId="urn:microsoft.com/office/officeart/2005/8/layout/vList2"/>
    <dgm:cxn modelId="{FBA2B7EF-2A13-49B2-A35D-071B223C17AA}" srcId="{974DDE24-6D40-47CF-A804-6A9D1E58A2B8}" destId="{F010D496-72BF-488C-B96D-69DB69EE656B}" srcOrd="3" destOrd="0" parTransId="{4B1033DD-EF77-4F77-931D-C6AFFFE6FA19}" sibTransId="{36FE294E-D7E4-42DE-9BC9-6879A63A8235}"/>
    <dgm:cxn modelId="{1C26CC29-1950-426E-9806-16DB2F62D169}" type="presParOf" srcId="{1F22D311-AD45-4AE8-B1EF-C71D8BCBB6EE}" destId="{BF843154-F9E3-4135-9813-2350D05E6948}" srcOrd="0" destOrd="0" presId="urn:microsoft.com/office/officeart/2005/8/layout/vList2"/>
    <dgm:cxn modelId="{5E3D5B98-9B80-40BC-AE12-EC0BB86C58C2}" type="presParOf" srcId="{1F22D311-AD45-4AE8-B1EF-C71D8BCBB6EE}" destId="{4FE184EC-DDEA-4920-B5F7-932C90C1B98C}" srcOrd="1" destOrd="0" presId="urn:microsoft.com/office/officeart/2005/8/layout/vList2"/>
    <dgm:cxn modelId="{0829D534-090B-4DB5-8516-A9A7BF4A2B41}" type="presParOf" srcId="{1F22D311-AD45-4AE8-B1EF-C71D8BCBB6EE}" destId="{5FCD777F-AC12-40C7-9370-3A956C09DCCB}" srcOrd="2" destOrd="0" presId="urn:microsoft.com/office/officeart/2005/8/layout/vList2"/>
    <dgm:cxn modelId="{9462980C-699B-41E9-89B7-18078CDE780D}" type="presParOf" srcId="{1F22D311-AD45-4AE8-B1EF-C71D8BCBB6EE}" destId="{03CAC9B4-64C9-479D-A04D-A05BF2637FCC}" srcOrd="3" destOrd="0" presId="urn:microsoft.com/office/officeart/2005/8/layout/vList2"/>
    <dgm:cxn modelId="{CEA0A54B-0394-44F4-B46B-F375933F88E0}" type="presParOf" srcId="{1F22D311-AD45-4AE8-B1EF-C71D8BCBB6EE}" destId="{1232C28A-3CFF-42FF-A87B-A5A99F76FA02}" srcOrd="4" destOrd="0" presId="urn:microsoft.com/office/officeart/2005/8/layout/vList2"/>
    <dgm:cxn modelId="{8E05E8D6-DFE7-4960-8E80-2EB3D47A431D}" type="presParOf" srcId="{1F22D311-AD45-4AE8-B1EF-C71D8BCBB6EE}" destId="{999896D4-8F26-4331-9FB8-59322F5FB166}" srcOrd="5" destOrd="0" presId="urn:microsoft.com/office/officeart/2005/8/layout/vList2"/>
    <dgm:cxn modelId="{03139501-A5E5-4D17-87CC-0E68564BE2FE}" type="presParOf" srcId="{1F22D311-AD45-4AE8-B1EF-C71D8BCBB6EE}" destId="{BC876BAC-D835-40C5-B0F1-2F0B82BBAD3F}" srcOrd="6" destOrd="0" presId="urn:microsoft.com/office/officeart/2005/8/layout/vList2"/>
    <dgm:cxn modelId="{23FE019D-022D-44F8-9979-93A5B2C58F7B}" type="presParOf" srcId="{1F22D311-AD45-4AE8-B1EF-C71D8BCBB6EE}" destId="{2BC9A648-3871-49A2-B373-CD5244BC4EDB}" srcOrd="7" destOrd="0" presId="urn:microsoft.com/office/officeart/2005/8/layout/vList2"/>
    <dgm:cxn modelId="{07058A73-9F2D-4152-A45A-A6796548F6A8}" type="presParOf" srcId="{1F22D311-AD45-4AE8-B1EF-C71D8BCBB6EE}" destId="{D59F031A-471C-424B-B8A9-79A85B10C921}" srcOrd="8" destOrd="0" presId="urn:microsoft.com/office/officeart/2005/8/layout/vList2"/>
    <dgm:cxn modelId="{4E6A1697-ECC1-4D3E-B3FC-682B60C3D223}" type="presParOf" srcId="{1F22D311-AD45-4AE8-B1EF-C71D8BCBB6EE}" destId="{AFEC4F9E-5573-42EB-BA67-D656A9AFBABA}" srcOrd="9" destOrd="0" presId="urn:microsoft.com/office/officeart/2005/8/layout/vList2"/>
    <dgm:cxn modelId="{DB3B6F07-111B-4AB1-B850-FE6BE666858E}" type="presParOf" srcId="{1F22D311-AD45-4AE8-B1EF-C71D8BCBB6EE}" destId="{51A1C768-5D67-4A99-8900-483872604539}" srcOrd="10" destOrd="0" presId="urn:microsoft.com/office/officeart/2005/8/layout/vList2"/>
    <dgm:cxn modelId="{68F50EEF-835D-4E5F-8FD8-853E0ED53BF5}" type="presParOf" srcId="{1F22D311-AD45-4AE8-B1EF-C71D8BCBB6EE}" destId="{B2BC7DB2-1B35-4E89-8BBF-22B6865C2FB8}" srcOrd="11" destOrd="0" presId="urn:microsoft.com/office/officeart/2005/8/layout/vList2"/>
    <dgm:cxn modelId="{0CDF221C-C215-4D34-B2CE-85AF82725664}" type="presParOf" srcId="{1F22D311-AD45-4AE8-B1EF-C71D8BCBB6EE}" destId="{BA8417FE-5BE9-423C-AC30-AE0219792E8E}" srcOrd="1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43154-F9E3-4135-9813-2350D05E6948}">
      <dsp:nvSpPr>
        <dsp:cNvPr id="0" name=""/>
        <dsp:cNvSpPr/>
      </dsp:nvSpPr>
      <dsp:spPr>
        <a:xfrm>
          <a:off x="0" y="0"/>
          <a:ext cx="3230263" cy="634942"/>
        </a:xfrm>
        <a:prstGeom prst="roundRect">
          <a:avLst/>
        </a:prstGeom>
        <a:solidFill>
          <a:srgbClr val="82C6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About Sandwell Residential Education Service</a:t>
          </a:r>
        </a:p>
      </dsp:txBody>
      <dsp:txXfrm>
        <a:off x="30995" y="30995"/>
        <a:ext cx="3168273" cy="572952"/>
      </dsp:txXfrm>
    </dsp:sp>
    <dsp:sp modelId="{5FCD777F-AC12-40C7-9370-3A956C09DCCB}">
      <dsp:nvSpPr>
        <dsp:cNvPr id="0" name=""/>
        <dsp:cNvSpPr/>
      </dsp:nvSpPr>
      <dsp:spPr>
        <a:xfrm>
          <a:off x="0" y="640606"/>
          <a:ext cx="3230263" cy="634942"/>
        </a:xfrm>
        <a:prstGeom prst="roundRect">
          <a:avLst/>
        </a:prstGeom>
        <a:solidFill>
          <a:srgbClr val="82C6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Your</a:t>
          </a:r>
          <a:r>
            <a:rPr lang="en-GB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centre:  </a:t>
          </a:r>
          <a:r>
            <a:rPr lang="en-GB" sz="1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Plas</a:t>
          </a:r>
          <a:r>
            <a:rPr lang="en-GB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Gwynant</a:t>
          </a:r>
          <a:r>
            <a:rPr lang="en-GB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30995" y="671601"/>
        <a:ext cx="3168273" cy="572952"/>
      </dsp:txXfrm>
    </dsp:sp>
    <dsp:sp modelId="{1232C28A-3CFF-42FF-A87B-A5A99F76FA02}">
      <dsp:nvSpPr>
        <dsp:cNvPr id="0" name=""/>
        <dsp:cNvSpPr/>
      </dsp:nvSpPr>
      <dsp:spPr>
        <a:xfrm>
          <a:off x="0" y="1296933"/>
          <a:ext cx="3230263" cy="634942"/>
        </a:xfrm>
        <a:prstGeom prst="roundRect">
          <a:avLst/>
        </a:prstGeom>
        <a:solidFill>
          <a:srgbClr val="82C6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Activities and learning</a:t>
          </a:r>
        </a:p>
      </dsp:txBody>
      <dsp:txXfrm>
        <a:off x="30995" y="1327928"/>
        <a:ext cx="3168273" cy="572952"/>
      </dsp:txXfrm>
    </dsp:sp>
    <dsp:sp modelId="{BC876BAC-D835-40C5-B0F1-2F0B82BBAD3F}">
      <dsp:nvSpPr>
        <dsp:cNvPr id="0" name=""/>
        <dsp:cNvSpPr/>
      </dsp:nvSpPr>
      <dsp:spPr>
        <a:xfrm>
          <a:off x="0" y="1944686"/>
          <a:ext cx="3230263" cy="634942"/>
        </a:xfrm>
        <a:prstGeom prst="roundRect">
          <a:avLst/>
        </a:prstGeom>
        <a:solidFill>
          <a:srgbClr val="82C6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Teacher &amp; participant feedback </a:t>
          </a:r>
        </a:p>
      </dsp:txBody>
      <dsp:txXfrm>
        <a:off x="30995" y="1975681"/>
        <a:ext cx="3168273" cy="572952"/>
      </dsp:txXfrm>
    </dsp:sp>
    <dsp:sp modelId="{D59F031A-471C-424B-B8A9-79A85B10C921}">
      <dsp:nvSpPr>
        <dsp:cNvPr id="0" name=""/>
        <dsp:cNvSpPr/>
      </dsp:nvSpPr>
      <dsp:spPr>
        <a:xfrm>
          <a:off x="0" y="2592439"/>
          <a:ext cx="3230263" cy="634942"/>
        </a:xfrm>
        <a:prstGeom prst="roundRect">
          <a:avLst/>
        </a:prstGeom>
        <a:solidFill>
          <a:srgbClr val="82C6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The benefits of residential experiences</a:t>
          </a:r>
        </a:p>
      </dsp:txBody>
      <dsp:txXfrm>
        <a:off x="30995" y="2623434"/>
        <a:ext cx="3168273" cy="572952"/>
      </dsp:txXfrm>
    </dsp:sp>
    <dsp:sp modelId="{51A1C768-5D67-4A99-8900-483872604539}">
      <dsp:nvSpPr>
        <dsp:cNvPr id="0" name=""/>
        <dsp:cNvSpPr/>
      </dsp:nvSpPr>
      <dsp:spPr>
        <a:xfrm>
          <a:off x="0" y="3240192"/>
          <a:ext cx="3230263" cy="634942"/>
        </a:xfrm>
        <a:prstGeom prst="roundRect">
          <a:avLst/>
        </a:prstGeom>
        <a:solidFill>
          <a:srgbClr val="82C6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Sleeping &amp; eating</a:t>
          </a:r>
        </a:p>
      </dsp:txBody>
      <dsp:txXfrm>
        <a:off x="30995" y="3271187"/>
        <a:ext cx="3168273" cy="572952"/>
      </dsp:txXfrm>
    </dsp:sp>
    <dsp:sp modelId="{BA8417FE-5BE9-423C-AC30-AE0219792E8E}">
      <dsp:nvSpPr>
        <dsp:cNvPr id="0" name=""/>
        <dsp:cNvSpPr/>
      </dsp:nvSpPr>
      <dsp:spPr>
        <a:xfrm>
          <a:off x="0" y="3886612"/>
          <a:ext cx="3230263" cy="634942"/>
        </a:xfrm>
        <a:prstGeom prst="roundRect">
          <a:avLst/>
        </a:prstGeom>
        <a:solidFill>
          <a:srgbClr val="82C6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Q &amp; A</a:t>
          </a:r>
        </a:p>
      </dsp:txBody>
      <dsp:txXfrm>
        <a:off x="30995" y="3917607"/>
        <a:ext cx="3168273" cy="572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3B41C-40CB-4F4E-9916-C14DD142F47F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DE330-4B88-4E90-9D05-1FCE26ADD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107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233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31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perspective:</a:t>
            </a:r>
          </a:p>
          <a:p>
            <a:r>
              <a:rPr lang="en-GB" dirty="0"/>
              <a:t>Everyone who stays at Plas </a:t>
            </a:r>
            <a:r>
              <a:rPr lang="en-GB" dirty="0" err="1"/>
              <a:t>Gywnant</a:t>
            </a:r>
            <a:r>
              <a:rPr lang="en-GB" dirty="0"/>
              <a:t> gets a warm welcome and the centre soon becomes a home away from home</a:t>
            </a:r>
          </a:p>
          <a:p>
            <a:endParaRPr lang="en-GB" dirty="0"/>
          </a:p>
          <a:p>
            <a:r>
              <a:rPr lang="en-GB" dirty="0"/>
              <a:t>Develop independence &amp; critical thinking skills</a:t>
            </a:r>
          </a:p>
          <a:p>
            <a:endParaRPr lang="en-GB" dirty="0"/>
          </a:p>
          <a:p>
            <a:r>
              <a:rPr lang="en-GB" dirty="0"/>
              <a:t>Trying new things and sticking at them</a:t>
            </a:r>
          </a:p>
          <a:p>
            <a:endParaRPr lang="en-GB" dirty="0"/>
          </a:p>
          <a:p>
            <a:r>
              <a:rPr lang="en-GB" dirty="0"/>
              <a:t>Boost cohesion and sense of belonging</a:t>
            </a:r>
          </a:p>
          <a:p>
            <a:endParaRPr lang="en-GB" dirty="0"/>
          </a:p>
          <a:p>
            <a:r>
              <a:rPr lang="en-GB" dirty="0"/>
              <a:t>All inclusive – no hidden extras</a:t>
            </a:r>
          </a:p>
          <a:p>
            <a:endParaRPr lang="en-GB" dirty="0"/>
          </a:p>
          <a:p>
            <a:r>
              <a:rPr lang="en-GB" dirty="0"/>
              <a:t>School and centre staff work as one team to provide the best experience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Young people’s </a:t>
            </a:r>
            <a:r>
              <a:rPr lang="en-GB" dirty="0" err="1"/>
              <a:t>perpective</a:t>
            </a:r>
            <a:r>
              <a:rPr lang="en-GB" dirty="0"/>
              <a:t>: </a:t>
            </a:r>
          </a:p>
          <a:p>
            <a:endParaRPr lang="en-GB" dirty="0"/>
          </a:p>
          <a:p>
            <a:r>
              <a:rPr lang="en-GB" dirty="0"/>
              <a:t>Try out exciting activities like rock climbing, canoeing and gorge walking</a:t>
            </a:r>
          </a:p>
          <a:p>
            <a:endParaRPr lang="en-GB" dirty="0"/>
          </a:p>
          <a:p>
            <a:r>
              <a:rPr lang="en-GB" dirty="0"/>
              <a:t>Explore an amazing new place</a:t>
            </a:r>
          </a:p>
          <a:p>
            <a:endParaRPr lang="en-GB" dirty="0"/>
          </a:p>
          <a:p>
            <a:r>
              <a:rPr lang="en-GB" dirty="0"/>
              <a:t>Make new friends and get to know your classmates even better</a:t>
            </a:r>
          </a:p>
          <a:p>
            <a:endParaRPr lang="en-GB" dirty="0"/>
          </a:p>
          <a:p>
            <a:r>
              <a:rPr lang="en-GB" dirty="0"/>
              <a:t>It’s an adventure!  Go beyond your comfort zone and be open to new experiences </a:t>
            </a:r>
          </a:p>
          <a:p>
            <a:endParaRPr lang="en-GB" dirty="0"/>
          </a:p>
          <a:p>
            <a:r>
              <a:rPr lang="en-GB" dirty="0"/>
              <a:t>Develop skills, discover passions, boost confidence</a:t>
            </a:r>
          </a:p>
          <a:p>
            <a:endParaRPr lang="en-GB" dirty="0"/>
          </a:p>
          <a:p>
            <a:pPr marL="228600" indent="-2286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971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Place:  the more you immerse a young person – the more memorable it is, the more impactful the experience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282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through experiences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282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Memorable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282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FA5B-D1AD-4EEE-9CF9-1743B00EF8C4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298F-9AEA-498C-B3C9-F3C52A8C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364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FA5B-D1AD-4EEE-9CF9-1743B00EF8C4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298F-9AEA-498C-B3C9-F3C52A8C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197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FA5B-D1AD-4EEE-9CF9-1743B00EF8C4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298F-9AEA-498C-B3C9-F3C52A8C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71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FA5B-D1AD-4EEE-9CF9-1743B00EF8C4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298F-9AEA-498C-B3C9-F3C52A8C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91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FA5B-D1AD-4EEE-9CF9-1743B00EF8C4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298F-9AEA-498C-B3C9-F3C52A8C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08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FA5B-D1AD-4EEE-9CF9-1743B00EF8C4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298F-9AEA-498C-B3C9-F3C52A8C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705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FA5B-D1AD-4EEE-9CF9-1743B00EF8C4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298F-9AEA-498C-B3C9-F3C52A8C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24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FA5B-D1AD-4EEE-9CF9-1743B00EF8C4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298F-9AEA-498C-B3C9-F3C52A8C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61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FA5B-D1AD-4EEE-9CF9-1743B00EF8C4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298F-9AEA-498C-B3C9-F3C52A8C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40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FA5B-D1AD-4EEE-9CF9-1743B00EF8C4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298F-9AEA-498C-B3C9-F3C52A8C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788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FA5B-D1AD-4EEE-9CF9-1743B00EF8C4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298F-9AEA-498C-B3C9-F3C52A8C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9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3FA5B-D1AD-4EEE-9CF9-1743B00EF8C4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3298F-9AEA-498C-B3C9-F3C52A8C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1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microsoft.com/office/2007/relationships/hdphoto" Target="../media/hdphoto1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10.jpeg"/><Relationship Id="rId15" Type="http://schemas.microsoft.com/office/2007/relationships/hdphoto" Target="../media/hdphoto1.wdp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Relationship Id="rId1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C6A515-46ED-40ED-8A1E-CCCBBC27B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A218826-2234-4A83-BDF2-400E0D1D15D8}"/>
              </a:ext>
            </a:extLst>
          </p:cNvPr>
          <p:cNvGrpSpPr/>
          <p:nvPr/>
        </p:nvGrpSpPr>
        <p:grpSpPr>
          <a:xfrm>
            <a:off x="6084168" y="5674329"/>
            <a:ext cx="3384376" cy="1067039"/>
            <a:chOff x="6084168" y="5775800"/>
            <a:chExt cx="3384376" cy="1067039"/>
          </a:xfrm>
        </p:grpSpPr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D3EB5EB3-A1EA-4DB8-8D72-5B421EDCB679}"/>
                </a:ext>
              </a:extLst>
            </p:cNvPr>
            <p:cNvSpPr/>
            <p:nvPr/>
          </p:nvSpPr>
          <p:spPr>
            <a:xfrm rot="10800000">
              <a:off x="6084168" y="5775800"/>
              <a:ext cx="3384376" cy="1067039"/>
            </a:xfrm>
            <a:prstGeom prst="homePlate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782D21D-DBDB-4F70-8D5B-07BE16601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D2D2D2"/>
                </a:clrFrom>
                <a:clrTo>
                  <a:srgbClr val="D2D2D2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5900624"/>
              <a:ext cx="2088232" cy="792385"/>
            </a:xfrm>
            <a:prstGeom prst="rect">
              <a:avLst/>
            </a:prstGeom>
          </p:spPr>
        </p:pic>
      </p:grp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6770CE59-9FBC-4952-86C8-8CA53B8351B4}"/>
              </a:ext>
            </a:extLst>
          </p:cNvPr>
          <p:cNvSpPr/>
          <p:nvPr/>
        </p:nvSpPr>
        <p:spPr>
          <a:xfrm>
            <a:off x="-55012" y="489753"/>
            <a:ext cx="7075284" cy="1067039"/>
          </a:xfrm>
          <a:prstGeom prst="homePlat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 PLAS GWYNANT OUTDOOR EDUCATION CENTRE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 {enter your date}</a:t>
            </a:r>
          </a:p>
        </p:txBody>
      </p:sp>
    </p:spTree>
    <p:extLst>
      <p:ext uri="{BB962C8B-B14F-4D97-AF65-F5344CB8AC3E}">
        <p14:creationId xmlns:p14="http://schemas.microsoft.com/office/powerpoint/2010/main" val="1367663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3E19E4-0CCF-4DC7-B55B-5089227F1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41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90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latin typeface="Arial Narrow" panose="020B0606020202030204" pitchFamily="34" charset="0"/>
              </a:rPr>
              <a:t>LEARNING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349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1560" y="167618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18069" y="1333163"/>
            <a:ext cx="34618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Plas Gwynant team have technical skill to deliver adventurous experience and, crucially, the soft skills to help every young person achieve more than they ever expected. </a:t>
            </a:r>
          </a:p>
          <a:p>
            <a:endParaRPr lang="en-GB" dirty="0"/>
          </a:p>
          <a:p>
            <a:r>
              <a:rPr lang="en-GB" dirty="0"/>
              <a:t>We are specialists in residential experiences, and know how valuable it can be.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8068" y="4725144"/>
            <a:ext cx="34618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Tailored Programmes</a:t>
            </a:r>
          </a:p>
          <a:p>
            <a:r>
              <a:rPr lang="en-GB" dirty="0"/>
              <a:t>Every visit is unique.  The team work with school and the pupils to shape an exciting, fun, and valuable visit to </a:t>
            </a:r>
            <a:r>
              <a:rPr lang="en-GB" dirty="0" err="1"/>
              <a:t>Plas</a:t>
            </a:r>
            <a:r>
              <a:rPr lang="en-GB" dirty="0"/>
              <a:t> </a:t>
            </a:r>
            <a:r>
              <a:rPr lang="en-GB" dirty="0" err="1"/>
              <a:t>Gwynant</a:t>
            </a:r>
            <a:r>
              <a:rPr lang="en-GB" dirty="0"/>
              <a:t>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027235" y="4749483"/>
            <a:ext cx="4696177" cy="783324"/>
            <a:chOff x="5019502" y="4437112"/>
            <a:chExt cx="3827578" cy="1296144"/>
          </a:xfrm>
        </p:grpSpPr>
        <p:sp>
          <p:nvSpPr>
            <p:cNvPr id="19" name="Rounded Rectangle 18"/>
            <p:cNvSpPr/>
            <p:nvPr/>
          </p:nvSpPr>
          <p:spPr>
            <a:xfrm>
              <a:off x="5019502" y="4437112"/>
              <a:ext cx="3797632" cy="1296144"/>
            </a:xfrm>
            <a:prstGeom prst="roundRect">
              <a:avLst/>
            </a:prstGeom>
            <a:solidFill>
              <a:srgbClr val="76B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76B9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46682" y="4550450"/>
              <a:ext cx="3600398" cy="1069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Group sizes are 12 students to 1+ Plas Gwynant tutor supported by school staff.</a:t>
              </a:r>
            </a:p>
          </p:txBody>
        </p:sp>
      </p:grpSp>
      <p:pic>
        <p:nvPicPr>
          <p:cNvPr id="16" name="Picture 2">
            <a:extLst>
              <a:ext uri="{FF2B5EF4-FFF2-40B4-BE49-F238E27FC236}">
                <a16:creationId xmlns:a16="http://schemas.microsoft.com/office/drawing/2014/main" id="{FA93BD6E-908F-4CA1-9E6F-523CFA3AA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85602"/>
            <a:ext cx="1882551" cy="95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247759-6228-473C-914F-09BC3695FE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204" y="1325193"/>
            <a:ext cx="4666240" cy="33342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42012D-0A76-4690-9152-EF3D32FE91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5948983"/>
            <a:ext cx="2088232" cy="7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19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907"/>
            <a:ext cx="8229600" cy="1143000"/>
          </a:xfrm>
        </p:spPr>
        <p:txBody>
          <a:bodyPr>
            <a:normAutofit/>
          </a:bodyPr>
          <a:lstStyle/>
          <a:p>
            <a:pPr algn="l"/>
            <a:endParaRPr lang="en-GB" sz="2800" b="1" dirty="0">
              <a:latin typeface="Arial Narrow" panose="020B060602020203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332656"/>
            <a:ext cx="1997984" cy="719132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3921" y="5877272"/>
            <a:ext cx="2301776" cy="7209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167618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013309" y="1860848"/>
            <a:ext cx="7117382" cy="2924620"/>
          </a:xfrm>
          <a:prstGeom prst="wedgeRoundRectCallout">
            <a:avLst>
              <a:gd name="adj1" fmla="val -20833"/>
              <a:gd name="adj2" fmla="val 68074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GB" sz="2400" dirty="0">
                <a:solidFill>
                  <a:prstClr val="white"/>
                </a:solidFill>
              </a:rPr>
              <a:t>To watch my students transform before my eyes into </a:t>
            </a:r>
            <a:r>
              <a:rPr lang="en-GB" sz="2400" b="1" dirty="0">
                <a:solidFill>
                  <a:prstClr val="white"/>
                </a:solidFill>
              </a:rPr>
              <a:t>a new version of themselves</a:t>
            </a:r>
            <a:r>
              <a:rPr lang="en-GB" sz="2400" dirty="0">
                <a:solidFill>
                  <a:prstClr val="white"/>
                </a:solidFill>
              </a:rPr>
              <a:t> - that was amazing! </a:t>
            </a:r>
            <a:r>
              <a:rPr lang="en-GB" sz="2400" i="1" dirty="0">
                <a:solidFill>
                  <a:prstClr val="white"/>
                </a:solidFill>
              </a:rPr>
              <a:t> </a:t>
            </a:r>
          </a:p>
          <a:p>
            <a:pPr fontAlgn="base"/>
            <a:endParaRPr lang="en-GB" i="1" dirty="0">
              <a:solidFill>
                <a:prstClr val="white"/>
              </a:solidFill>
            </a:endParaRPr>
          </a:p>
          <a:p>
            <a:pPr fontAlgn="base"/>
            <a:r>
              <a:rPr lang="en-GB" b="1" i="1" dirty="0">
                <a:solidFill>
                  <a:prstClr val="black"/>
                </a:solidFill>
              </a:rPr>
              <a:t>Assistant </a:t>
            </a:r>
            <a:r>
              <a:rPr lang="en-GB" b="1" i="1" dirty="0" err="1">
                <a:solidFill>
                  <a:prstClr val="black"/>
                </a:solidFill>
              </a:rPr>
              <a:t>Headteacher</a:t>
            </a:r>
            <a:r>
              <a:rPr lang="en-GB" b="1" i="1" dirty="0">
                <a:solidFill>
                  <a:prstClr val="black"/>
                </a:solidFill>
              </a:rPr>
              <a:t> - Sandwell</a:t>
            </a:r>
            <a:r>
              <a:rPr lang="en-GB" b="1" dirty="0">
                <a:solidFill>
                  <a:prstClr val="black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27441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907"/>
            <a:ext cx="8229600" cy="1143000"/>
          </a:xfrm>
        </p:spPr>
        <p:txBody>
          <a:bodyPr>
            <a:normAutofit/>
          </a:bodyPr>
          <a:lstStyle/>
          <a:p>
            <a:pPr algn="l"/>
            <a:endParaRPr lang="en-GB" sz="2800" b="1" dirty="0">
              <a:latin typeface="Arial Narrow" panose="020B060602020203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332656"/>
            <a:ext cx="1997984" cy="719132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3921" y="5877272"/>
            <a:ext cx="2301776" cy="7209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167618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239421" y="-730016"/>
            <a:ext cx="11455838" cy="75880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677427" y="1585758"/>
            <a:ext cx="7789146" cy="3384376"/>
          </a:xfrm>
          <a:prstGeom prst="wedgeRoundRectCallout">
            <a:avLst>
              <a:gd name="adj1" fmla="val -20833"/>
              <a:gd name="adj2" fmla="val 68074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GB" sz="2400" dirty="0">
                <a:solidFill>
                  <a:prstClr val="white"/>
                </a:solidFill>
              </a:rPr>
              <a:t>We have seen a real change in </a:t>
            </a:r>
            <a:r>
              <a:rPr lang="en-GB" sz="2400" b="1" dirty="0">
                <a:solidFill>
                  <a:prstClr val="white"/>
                </a:solidFill>
              </a:rPr>
              <a:t>the progress and achievement</a:t>
            </a:r>
            <a:r>
              <a:rPr lang="en-GB" sz="2400" dirty="0">
                <a:solidFill>
                  <a:prstClr val="white"/>
                </a:solidFill>
              </a:rPr>
              <a:t> of our children.  Their </a:t>
            </a:r>
            <a:r>
              <a:rPr lang="en-GB" sz="2400" b="1" dirty="0">
                <a:solidFill>
                  <a:prstClr val="white"/>
                </a:solidFill>
              </a:rPr>
              <a:t>confidence</a:t>
            </a:r>
            <a:r>
              <a:rPr lang="en-GB" sz="2400" dirty="0">
                <a:solidFill>
                  <a:prstClr val="white"/>
                </a:solidFill>
              </a:rPr>
              <a:t> has increased exponentially.  This has translated in the classroom into a </a:t>
            </a:r>
            <a:r>
              <a:rPr lang="en-GB" sz="2400" b="1" dirty="0">
                <a:solidFill>
                  <a:prstClr val="white"/>
                </a:solidFill>
              </a:rPr>
              <a:t>better attitude for learning</a:t>
            </a:r>
            <a:r>
              <a:rPr lang="en-GB" sz="2400" dirty="0">
                <a:solidFill>
                  <a:prstClr val="white"/>
                </a:solidFill>
              </a:rPr>
              <a:t> and greater confidence in taking part in </a:t>
            </a:r>
            <a:r>
              <a:rPr lang="en-GB" sz="2400" b="1" dirty="0">
                <a:solidFill>
                  <a:prstClr val="white"/>
                </a:solidFill>
              </a:rPr>
              <a:t>whole class activities</a:t>
            </a:r>
            <a:r>
              <a:rPr lang="en-GB" sz="2400" dirty="0">
                <a:solidFill>
                  <a:prstClr val="white"/>
                </a:solidFill>
              </a:rPr>
              <a:t>. </a:t>
            </a:r>
          </a:p>
          <a:p>
            <a:pPr fontAlgn="base"/>
            <a:endParaRPr lang="en-GB" i="1" dirty="0">
              <a:solidFill>
                <a:prstClr val="white"/>
              </a:solidFill>
            </a:endParaRPr>
          </a:p>
          <a:p>
            <a:pPr fontAlgn="base"/>
            <a:r>
              <a:rPr lang="en-GB" b="1" i="1" dirty="0">
                <a:solidFill>
                  <a:prstClr val="black"/>
                </a:solidFill>
              </a:rPr>
              <a:t>Assistant </a:t>
            </a:r>
            <a:r>
              <a:rPr lang="en-GB" b="1" i="1" dirty="0" err="1">
                <a:solidFill>
                  <a:prstClr val="black"/>
                </a:solidFill>
              </a:rPr>
              <a:t>Headteacher</a:t>
            </a:r>
            <a:r>
              <a:rPr lang="en-GB" b="1" i="1" dirty="0">
                <a:solidFill>
                  <a:prstClr val="black"/>
                </a:solidFill>
              </a:rPr>
              <a:t> - Staffordshire</a:t>
            </a:r>
            <a:endParaRPr lang="en-GB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725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349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1560" y="167618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61075" y="1496973"/>
            <a:ext cx="40669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 Narrow" panose="020B0606020202030204" pitchFamily="34" charset="0"/>
              </a:rPr>
              <a:t>A YOUNG PERSON’S PERSPECTIVE</a:t>
            </a:r>
          </a:p>
          <a:p>
            <a:endParaRPr lang="en-GB" dirty="0"/>
          </a:p>
          <a:p>
            <a:r>
              <a:rPr lang="en-GB" dirty="0"/>
              <a:t>Try out exciting activities like rock climbing, canoeing and gorge walking</a:t>
            </a:r>
          </a:p>
          <a:p>
            <a:endParaRPr lang="en-GB" dirty="0"/>
          </a:p>
          <a:p>
            <a:r>
              <a:rPr lang="en-GB" dirty="0"/>
              <a:t>Explore an amazing new place</a:t>
            </a:r>
          </a:p>
          <a:p>
            <a:endParaRPr lang="en-GB" dirty="0"/>
          </a:p>
          <a:p>
            <a:r>
              <a:rPr lang="en-GB" dirty="0"/>
              <a:t>Make new friends and get to know your classmates even better</a:t>
            </a:r>
          </a:p>
          <a:p>
            <a:endParaRPr lang="en-GB" dirty="0"/>
          </a:p>
          <a:p>
            <a:r>
              <a:rPr lang="en-GB" dirty="0"/>
              <a:t>It’s an adventure!  Go beyond your comfort zone and be open to new experiences </a:t>
            </a:r>
          </a:p>
          <a:p>
            <a:endParaRPr lang="en-GB" dirty="0"/>
          </a:p>
          <a:p>
            <a:r>
              <a:rPr lang="en-GB" dirty="0"/>
              <a:t>Develop skills, discover passions, boost confidence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9D1677-FB2F-4D7C-829F-D1C9D51C32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391533"/>
            <a:ext cx="4279533" cy="434157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A93BD6E-908F-4CA1-9E6F-523CFA3AA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85602"/>
            <a:ext cx="1882551" cy="95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C4A5A1-EB8E-426D-AF3F-717FB7B71C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5948983"/>
            <a:ext cx="2088232" cy="79238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D10DCA9-AEF6-4641-B068-290C5AA1D71D}"/>
              </a:ext>
            </a:extLst>
          </p:cNvPr>
          <p:cNvSpPr txBox="1">
            <a:spLocks/>
          </p:cNvSpPr>
          <p:nvPr/>
        </p:nvSpPr>
        <p:spPr>
          <a:xfrm>
            <a:off x="435848" y="1285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>
                <a:latin typeface="Arial Narrow" panose="020B0606020202030204" pitchFamily="34" charset="0"/>
              </a:rPr>
              <a:t>WHY GO TO PLAS GWYNANT </a:t>
            </a:r>
          </a:p>
        </p:txBody>
      </p:sp>
    </p:spTree>
    <p:extLst>
      <p:ext uri="{BB962C8B-B14F-4D97-AF65-F5344CB8AC3E}">
        <p14:creationId xmlns:p14="http://schemas.microsoft.com/office/powerpoint/2010/main" val="146966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349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1560" y="167618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42319" y="1458064"/>
            <a:ext cx="401365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 Narrow" panose="020B0606020202030204" pitchFamily="34" charset="0"/>
              </a:rPr>
              <a:t>A PARENT’S PERSPECTIVE</a:t>
            </a:r>
          </a:p>
          <a:p>
            <a:endParaRPr lang="en-GB" dirty="0"/>
          </a:p>
          <a:p>
            <a:r>
              <a:rPr lang="en-GB" dirty="0"/>
              <a:t>Everyone who stays at </a:t>
            </a:r>
            <a:r>
              <a:rPr lang="en-GB" dirty="0" err="1"/>
              <a:t>Plas</a:t>
            </a:r>
            <a:r>
              <a:rPr lang="en-GB" dirty="0"/>
              <a:t> </a:t>
            </a:r>
            <a:r>
              <a:rPr lang="en-GB" dirty="0" err="1"/>
              <a:t>Gywnant</a:t>
            </a:r>
            <a:r>
              <a:rPr lang="en-GB" dirty="0"/>
              <a:t> gets a warm welcome and the centre soon becomes a home away from home</a:t>
            </a:r>
          </a:p>
          <a:p>
            <a:endParaRPr lang="en-GB" dirty="0"/>
          </a:p>
          <a:p>
            <a:r>
              <a:rPr lang="en-GB" dirty="0"/>
              <a:t>Develop independence &amp; critical thinking skills</a:t>
            </a:r>
          </a:p>
          <a:p>
            <a:endParaRPr lang="en-GB" dirty="0"/>
          </a:p>
          <a:p>
            <a:r>
              <a:rPr lang="en-GB" dirty="0"/>
              <a:t>Trying new things and sticking at them</a:t>
            </a:r>
          </a:p>
          <a:p>
            <a:endParaRPr lang="en-GB" dirty="0"/>
          </a:p>
          <a:p>
            <a:r>
              <a:rPr lang="en-GB" dirty="0"/>
              <a:t>Boost cohesion and sense of belonging</a:t>
            </a:r>
          </a:p>
          <a:p>
            <a:endParaRPr lang="en-GB" dirty="0"/>
          </a:p>
          <a:p>
            <a:r>
              <a:rPr lang="en-GB" dirty="0"/>
              <a:t>All inclusive – no hidden extras</a:t>
            </a:r>
          </a:p>
          <a:p>
            <a:endParaRPr lang="en-GB" dirty="0"/>
          </a:p>
          <a:p>
            <a:r>
              <a:rPr lang="en-GB" dirty="0"/>
              <a:t>School and centre staff work as one team to provide the best experience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1E3BF0F-1ABB-4FA0-8545-0BE047085060}"/>
              </a:ext>
            </a:extLst>
          </p:cNvPr>
          <p:cNvSpPr txBox="1">
            <a:spLocks/>
          </p:cNvSpPr>
          <p:nvPr/>
        </p:nvSpPr>
        <p:spPr>
          <a:xfrm>
            <a:off x="435848" y="1285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>
                <a:latin typeface="Arial Narrow" panose="020B0606020202030204" pitchFamily="34" charset="0"/>
              </a:rPr>
              <a:t>WHY GO TO PLAS GWYNANT 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34598820-9DF0-4599-8040-E5D75C762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18814" y="1772818"/>
            <a:ext cx="4129650" cy="309633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A93BD6E-908F-4CA1-9E6F-523CFA3AA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85602"/>
            <a:ext cx="1882551" cy="95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F7F4E3-7ABF-42BA-9F23-56C719A59C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5948983"/>
            <a:ext cx="2088232" cy="7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38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90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latin typeface="Arial Narrow" panose="020B0606020202030204" pitchFamily="34" charset="0"/>
              </a:rPr>
              <a:t>THE EVIDENCE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349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29003" y="167618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39550" y="1676182"/>
            <a:ext cx="44615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 Narrow" panose="020B0606020202030204" pitchFamily="34" charset="0"/>
              </a:rPr>
              <a:t>LEARNING AWAY – BRILLIANT RESIDENTIALS</a:t>
            </a:r>
          </a:p>
          <a:p>
            <a:endParaRPr lang="en-GB" dirty="0"/>
          </a:p>
          <a:p>
            <a:r>
              <a:rPr lang="en-GB" dirty="0"/>
              <a:t>Compelling 5 year research that shows a residential experience can: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Improve students’ engagement with learning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Support students’ achievement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Improve resilience, self-confidence &amp; wellbeing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Smooth transition</a:t>
            </a:r>
          </a:p>
          <a:p>
            <a:r>
              <a:rPr lang="en-GB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179" y="1703014"/>
            <a:ext cx="2326378" cy="2326378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27000"/>
          </a:effec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A93BD6E-908F-4CA1-9E6F-523CFA3AA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85602"/>
            <a:ext cx="1882551" cy="95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A792BB-85D3-4842-9906-E6390D51EA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5948983"/>
            <a:ext cx="2088232" cy="7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40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90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latin typeface="Arial Narrow" panose="020B0606020202030204" pitchFamily="34" charset="0"/>
              </a:rPr>
              <a:t>BEDROOMS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349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1560" y="167618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14327" y="1484784"/>
            <a:ext cx="37976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have 54 beds in comfortable dormitories.</a:t>
            </a:r>
          </a:p>
          <a:p>
            <a:endParaRPr lang="en-GB" dirty="0"/>
          </a:p>
          <a:p>
            <a:r>
              <a:rPr lang="en-GB" dirty="0"/>
              <a:t>Rooms sleep between 2 and 8 pupils</a:t>
            </a:r>
          </a:p>
          <a:p>
            <a:endParaRPr lang="en-GB" dirty="0"/>
          </a:p>
          <a:p>
            <a:r>
              <a:rPr lang="en-GB" dirty="0"/>
              <a:t>Groups of 40+ have sole use of the centre</a:t>
            </a:r>
          </a:p>
          <a:p>
            <a:endParaRPr lang="en-GB" dirty="0"/>
          </a:p>
          <a:p>
            <a:r>
              <a:rPr lang="en-GB" dirty="0"/>
              <a:t>All bedding is provided.</a:t>
            </a:r>
          </a:p>
          <a:p>
            <a:endParaRPr lang="en-GB" dirty="0"/>
          </a:p>
          <a:p>
            <a:r>
              <a:rPr lang="en-GB" dirty="0"/>
              <a:t>Pupils sleep in gender separated areas</a:t>
            </a:r>
          </a:p>
          <a:p>
            <a:endParaRPr lang="en-GB" dirty="0"/>
          </a:p>
          <a:p>
            <a:r>
              <a:rPr lang="en-GB" dirty="0"/>
              <a:t>Showers and toilet facilities are nearby</a:t>
            </a:r>
          </a:p>
          <a:p>
            <a:endParaRPr lang="en-GB" dirty="0"/>
          </a:p>
          <a:p>
            <a:r>
              <a:rPr lang="en-GB" dirty="0"/>
              <a:t>Teacher rooms are nearby and centre staff are on hand to provide 24 hour on-site support. 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19AF11-C725-4A25-996A-FB3B9111D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1860848"/>
            <a:ext cx="4302421" cy="300166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A93BD6E-908F-4CA1-9E6F-523CFA3AA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85602"/>
            <a:ext cx="1882551" cy="95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32D3BD-110B-4C5B-B741-77FD2CCC729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5948983"/>
            <a:ext cx="2088232" cy="7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72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90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latin typeface="Arial Narrow" panose="020B0606020202030204" pitchFamily="34" charset="0"/>
              </a:rPr>
              <a:t>FOOD GLORIOUS FOOD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349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1560" y="167618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4932041" y="4581128"/>
            <a:ext cx="3816423" cy="1171278"/>
            <a:chOff x="5148065" y="4437112"/>
            <a:chExt cx="3797632" cy="1296144"/>
          </a:xfrm>
        </p:grpSpPr>
        <p:sp>
          <p:nvSpPr>
            <p:cNvPr id="9" name="Rounded Rectangle 8"/>
            <p:cNvSpPr/>
            <p:nvPr/>
          </p:nvSpPr>
          <p:spPr>
            <a:xfrm>
              <a:off x="5148065" y="4437112"/>
              <a:ext cx="3797632" cy="1296144"/>
            </a:xfrm>
            <a:prstGeom prst="roundRect">
              <a:avLst/>
            </a:prstGeom>
            <a:solidFill>
              <a:srgbClr val="76B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76B9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97253" y="4623519"/>
              <a:ext cx="2948444" cy="102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Main meals are at dinner time with a lighter choice in the afternoon for lunch. 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09967" y="4489484"/>
              <a:ext cx="530526" cy="1179977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539551" y="1676182"/>
            <a:ext cx="37444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Home cooked food</a:t>
            </a:r>
          </a:p>
          <a:p>
            <a:endParaRPr lang="en-GB" dirty="0"/>
          </a:p>
          <a:p>
            <a:r>
              <a:rPr lang="en-GB" dirty="0"/>
              <a:t>We cater for all dietary requirements</a:t>
            </a:r>
          </a:p>
          <a:p>
            <a:endParaRPr lang="en-GB" dirty="0"/>
          </a:p>
          <a:p>
            <a:r>
              <a:rPr lang="en-GB" dirty="0"/>
              <a:t>Plenty of choice and variety</a:t>
            </a:r>
          </a:p>
          <a:p>
            <a:endParaRPr lang="en-GB" dirty="0"/>
          </a:p>
          <a:p>
            <a:r>
              <a:rPr lang="en-GB" dirty="0"/>
              <a:t>Example meals: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Lasagne with salad &amp; garlic bread</a:t>
            </a:r>
          </a:p>
          <a:p>
            <a:pPr marL="285750" indent="-285750">
              <a:buFontTx/>
              <a:buChar char="-"/>
            </a:pPr>
            <a:r>
              <a:rPr lang="en-GB" dirty="0"/>
              <a:t>Vegetable curry with rice &amp; </a:t>
            </a:r>
            <a:r>
              <a:rPr lang="en-GB" dirty="0" err="1"/>
              <a:t>naan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Toad in the hole with mash &amp; veg</a:t>
            </a:r>
          </a:p>
          <a:p>
            <a:pPr marL="285750" indent="-285750">
              <a:buFontTx/>
              <a:buChar char="-"/>
            </a:pPr>
            <a:r>
              <a:rPr lang="en-GB" dirty="0"/>
              <a:t>Fish fingers &amp; chips</a:t>
            </a:r>
          </a:p>
          <a:p>
            <a:pPr marL="285750" indent="-285750">
              <a:buFontTx/>
              <a:buChar char="-"/>
            </a:pPr>
            <a:r>
              <a:rPr lang="en-GB" dirty="0"/>
              <a:t>Tuna pasta bake</a:t>
            </a:r>
          </a:p>
          <a:p>
            <a:endParaRPr lang="en-GB" dirty="0"/>
          </a:p>
        </p:txBody>
      </p:sp>
      <p:pic>
        <p:nvPicPr>
          <p:cNvPr id="1026" name="Picture 2" descr="http://plasgwynant.org.uk/wp-content/uploads/Conservatory2-340x227.jpg">
            <a:extLst>
              <a:ext uri="{FF2B5EF4-FFF2-40B4-BE49-F238E27FC236}">
                <a16:creationId xmlns:a16="http://schemas.microsoft.com/office/drawing/2014/main" id="{48BC3A78-610D-459E-BF80-CA15C7EAD4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5825" y="1304979"/>
            <a:ext cx="4222034" cy="30938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FA93BD6E-908F-4CA1-9E6F-523CFA3AA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85602"/>
            <a:ext cx="1882551" cy="95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D45AD6-96C6-4AFA-B65C-AE51F0C1426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5948983"/>
            <a:ext cx="2088232" cy="7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01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DB4AB9-DBF4-4023-AE2C-5095F5EA7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167618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1AC95970-9606-4656-9AA9-526EFAA2E90A}"/>
              </a:ext>
            </a:extLst>
          </p:cNvPr>
          <p:cNvSpPr/>
          <p:nvPr/>
        </p:nvSpPr>
        <p:spPr>
          <a:xfrm rot="10800000" flipH="1" flipV="1">
            <a:off x="-108520" y="188640"/>
            <a:ext cx="5242344" cy="898132"/>
          </a:xfrm>
          <a:prstGeom prst="homePlate">
            <a:avLst/>
          </a:prstGeom>
          <a:solidFill>
            <a:srgbClr val="82C6E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WE CAN’T WAIT TO SEE YOU!</a:t>
            </a:r>
            <a:endParaRPr lang="en-GB" sz="24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4A389278-BEDB-4CFF-9447-B5BA383E53AE}"/>
              </a:ext>
            </a:extLst>
          </p:cNvPr>
          <p:cNvSpPr/>
          <p:nvPr/>
        </p:nvSpPr>
        <p:spPr>
          <a:xfrm rot="10800000" flipV="1">
            <a:off x="5004048" y="5696774"/>
            <a:ext cx="4176464" cy="898132"/>
          </a:xfrm>
          <a:prstGeom prst="homePlate">
            <a:avLst/>
          </a:prstGeom>
          <a:solidFill>
            <a:srgbClr val="82C6E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sandwellresidentials.co.uk</a:t>
            </a:r>
            <a:endParaRPr lang="en-GB" sz="24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027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2AD448-76F1-4C66-A883-214D2B96B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18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167618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33950960"/>
              </p:ext>
            </p:extLst>
          </p:nvPr>
        </p:nvGraphicFramePr>
        <p:xfrm>
          <a:off x="364580" y="1412776"/>
          <a:ext cx="3230263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395536" y="440254"/>
            <a:ext cx="1728192" cy="596700"/>
            <a:chOff x="0" y="3883507"/>
            <a:chExt cx="3456385" cy="596700"/>
          </a:xfrm>
          <a:solidFill>
            <a:srgbClr val="76B900"/>
          </a:solidFill>
        </p:grpSpPr>
        <p:sp>
          <p:nvSpPr>
            <p:cNvPr id="15" name="Rounded Rectangle 14"/>
            <p:cNvSpPr/>
            <p:nvPr/>
          </p:nvSpPr>
          <p:spPr>
            <a:xfrm>
              <a:off x="0" y="3883507"/>
              <a:ext cx="3456385" cy="5967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29128" y="3912635"/>
              <a:ext cx="3427257" cy="5384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b="1" kern="1200" dirty="0">
                  <a:latin typeface="Arial Narrow" panose="020B0606020202030204" pitchFamily="34" charset="0"/>
                </a:rPr>
                <a:t>AGENDA</a:t>
              </a:r>
              <a:endParaRPr lang="en-GB" sz="3200" b="1" kern="1200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7350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3CFFF3-DE8F-4697-8022-4A09F9A63E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40" y="1160748"/>
            <a:ext cx="7596335" cy="5697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90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latin typeface="Arial Narrow" panose="020B0606020202030204" pitchFamily="34" charset="0"/>
              </a:rPr>
              <a:t>ABOUT SANDWELL RESIDENTIAL SERVICE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349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779912" y="1628800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dirty="0" err="1">
                <a:solidFill>
                  <a:prstClr val="black"/>
                </a:solidFill>
              </a:rPr>
              <a:t>Edgmond</a:t>
            </a:r>
            <a:r>
              <a:rPr lang="en-GB" dirty="0">
                <a:solidFill>
                  <a:prstClr val="black"/>
                </a:solidFill>
              </a:rPr>
              <a:t> Hall 		Shropshire</a:t>
            </a:r>
          </a:p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Frank Chapman Centre	Wyre Forest</a:t>
            </a:r>
          </a:p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Ingestre Arts		Staffordshire</a:t>
            </a:r>
          </a:p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Plas Gwynant		Snowdonia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0EF4681-B522-4182-A818-8FEE1FAC31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5948983"/>
            <a:ext cx="2088232" cy="79238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F07E19A-0B78-4D45-9F3A-B99EF4D152A0}"/>
              </a:ext>
            </a:extLst>
          </p:cNvPr>
          <p:cNvSpPr txBox="1"/>
          <p:nvPr/>
        </p:nvSpPr>
        <p:spPr>
          <a:xfrm>
            <a:off x="3491880" y="126876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 Narrow" panose="020B0606020202030204" pitchFamily="34" charset="0"/>
              </a:rPr>
              <a:t>4 SUPER VENUES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5B160D-D587-4D2A-B415-C67FBCA58BA8}"/>
              </a:ext>
            </a:extLst>
          </p:cNvPr>
          <p:cNvSpPr txBox="1"/>
          <p:nvPr/>
        </p:nvSpPr>
        <p:spPr>
          <a:xfrm>
            <a:off x="3491880" y="299695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 Narrow" panose="020B0606020202030204" pitchFamily="34" charset="0"/>
              </a:rPr>
              <a:t>HOME FROM HOME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A81648-8CE7-4AC1-B610-691353C54244}"/>
              </a:ext>
            </a:extLst>
          </p:cNvPr>
          <p:cNvSpPr txBox="1"/>
          <p:nvPr/>
        </p:nvSpPr>
        <p:spPr>
          <a:xfrm>
            <a:off x="3491880" y="429309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 Narrow" panose="020B0606020202030204" pitchFamily="34" charset="0"/>
              </a:rPr>
              <a:t>TAILORED PROGRAMMES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972226-DDF6-4B86-961F-4BEDE4DA5311}"/>
              </a:ext>
            </a:extLst>
          </p:cNvPr>
          <p:cNvSpPr txBox="1"/>
          <p:nvPr/>
        </p:nvSpPr>
        <p:spPr>
          <a:xfrm>
            <a:off x="3491880" y="551723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 Narrow" panose="020B0606020202030204" pitchFamily="34" charset="0"/>
              </a:rPr>
              <a:t>THE HIGHEST STANDARDS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065C16-F9BC-40A9-82D5-72694FC08F5C}"/>
              </a:ext>
            </a:extLst>
          </p:cNvPr>
          <p:cNvSpPr txBox="1"/>
          <p:nvPr/>
        </p:nvSpPr>
        <p:spPr>
          <a:xfrm>
            <a:off x="3779911" y="3430741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Small, welcoming centres.  Have the place to yourselves!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793ADD-A863-4537-91B3-4087C0E11A86}"/>
              </a:ext>
            </a:extLst>
          </p:cNvPr>
          <p:cNvSpPr txBox="1"/>
          <p:nvPr/>
        </p:nvSpPr>
        <p:spPr>
          <a:xfrm>
            <a:off x="3779911" y="465313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real learning experience: </a:t>
            </a:r>
          </a:p>
          <a:p>
            <a:r>
              <a:rPr lang="en-GB" dirty="0"/>
              <a:t>The programme is designed with school.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2DFF5D-B37C-4AAD-B74D-B716FEB5E50A}"/>
              </a:ext>
            </a:extLst>
          </p:cNvPr>
          <p:cNvSpPr txBox="1"/>
          <p:nvPr/>
        </p:nvSpPr>
        <p:spPr>
          <a:xfrm>
            <a:off x="3777142" y="5922567"/>
            <a:ext cx="216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14,000 </a:t>
            </a:r>
            <a:r>
              <a:rPr lang="en-GB" dirty="0" err="1">
                <a:solidFill>
                  <a:prstClr val="black"/>
                </a:solidFill>
              </a:rPr>
              <a:t>pax</a:t>
            </a:r>
            <a:r>
              <a:rPr lang="en-GB" dirty="0">
                <a:solidFill>
                  <a:prstClr val="black"/>
                </a:solidFill>
              </a:rPr>
              <a:t> p/a from across the UK</a:t>
            </a:r>
          </a:p>
        </p:txBody>
      </p:sp>
    </p:spTree>
    <p:extLst>
      <p:ext uri="{BB962C8B-B14F-4D97-AF65-F5344CB8AC3E}">
        <p14:creationId xmlns:p14="http://schemas.microsoft.com/office/powerpoint/2010/main" val="1247200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90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latin typeface="Arial Narrow" panose="020B0606020202030204" pitchFamily="34" charset="0"/>
              </a:rPr>
              <a:t>PLAS GWYNANT: CENTRE FACTS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349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1560" y="167618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31803" y="1353838"/>
            <a:ext cx="40873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Location</a:t>
            </a:r>
          </a:p>
          <a:p>
            <a:r>
              <a:rPr lang="en-GB" dirty="0"/>
              <a:t>A beautiful lodge set in its own parkland at the foot of Snowdon.</a:t>
            </a:r>
          </a:p>
          <a:p>
            <a:endParaRPr lang="en-GB" dirty="0"/>
          </a:p>
          <a:p>
            <a:r>
              <a:rPr lang="en-GB" dirty="0"/>
              <a:t>Nant </a:t>
            </a:r>
            <a:r>
              <a:rPr lang="en-GB" dirty="0" err="1"/>
              <a:t>Gwynant</a:t>
            </a:r>
            <a:r>
              <a:rPr lang="en-GB" dirty="0"/>
              <a:t>, Caernarfon, LL55 4NR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716017" y="4561978"/>
            <a:ext cx="3816423" cy="1171278"/>
            <a:chOff x="5148065" y="4437112"/>
            <a:chExt cx="3797632" cy="1296144"/>
          </a:xfrm>
        </p:grpSpPr>
        <p:sp>
          <p:nvSpPr>
            <p:cNvPr id="9" name="Rounded Rectangle 8"/>
            <p:cNvSpPr/>
            <p:nvPr/>
          </p:nvSpPr>
          <p:spPr>
            <a:xfrm>
              <a:off x="5148065" y="4437112"/>
              <a:ext cx="3797632" cy="1296144"/>
            </a:xfrm>
            <a:prstGeom prst="roundRect">
              <a:avLst/>
            </a:prstGeom>
            <a:solidFill>
              <a:srgbClr val="76B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76B9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46681" y="4623519"/>
              <a:ext cx="3600399" cy="102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b="1" dirty="0">
                  <a:solidFill>
                    <a:schemeClr val="bg1"/>
                  </a:solidFill>
                </a:rPr>
                <a:t>54 beds</a:t>
              </a:r>
            </a:p>
            <a:p>
              <a:pPr algn="r"/>
              <a:r>
                <a:rPr lang="en-GB" b="1" dirty="0">
                  <a:solidFill>
                    <a:schemeClr val="bg1"/>
                  </a:solidFill>
                </a:rPr>
                <a:t>Dorms of 2 to 8</a:t>
              </a:r>
            </a:p>
            <a:p>
              <a:pPr algn="r"/>
              <a:r>
                <a:rPr lang="en-GB" b="1" dirty="0">
                  <a:solidFill>
                    <a:schemeClr val="bg1"/>
                  </a:solidFill>
                </a:rPr>
                <a:t>Groups of 40+ have sole occupancy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08104" y="4553279"/>
              <a:ext cx="1207825" cy="603913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331803" y="3140968"/>
            <a:ext cx="37928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Outside</a:t>
            </a:r>
          </a:p>
          <a:p>
            <a:r>
              <a:rPr lang="en-GB" dirty="0"/>
              <a:t>Lots of safe space to play in grounds, and direct access to the mountains, rivers, lakes and beaches of the National Park.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5264" y="4941168"/>
            <a:ext cx="41866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Inside</a:t>
            </a:r>
          </a:p>
          <a:p>
            <a:r>
              <a:rPr lang="en-GB" dirty="0"/>
              <a:t>Comfortable social space, review rooms, and games room for a perfect residential stay.  </a:t>
            </a:r>
          </a:p>
          <a:p>
            <a:endParaRPr lang="en-GB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D75974-1BAD-493D-ABF0-04BBC3E5D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85602"/>
            <a:ext cx="1882551" cy="95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B24FCC-CFFA-47D0-8817-A906EACBE8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445" y="1554154"/>
            <a:ext cx="4334019" cy="288934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30B89A-CCBC-41CA-B6BB-253AE9284C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5948983"/>
            <a:ext cx="2088232" cy="7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36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5A0C1C4-88E9-4038-A614-43517B589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83" y="5475516"/>
            <a:ext cx="1354164" cy="1374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90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>
                <a:latin typeface="Arial Narrow" panose="020B0606020202030204" pitchFamily="34" charset="0"/>
              </a:rPr>
              <a:t>PLAS GWYNANT </a:t>
            </a:r>
            <a:endParaRPr lang="en-GB" sz="2800" b="1" dirty="0">
              <a:latin typeface="Arial Narrow" panose="020B060602020203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349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625" y="5661248"/>
            <a:ext cx="1134373" cy="113437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722" y="5815108"/>
            <a:ext cx="1287929" cy="998268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7380D6DE-B7A9-490F-ACC2-E845A1DBE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85602"/>
            <a:ext cx="1882551" cy="95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7448D2-DA02-425F-AFD6-B3C5F705CDC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83" y="1476315"/>
            <a:ext cx="2880320" cy="19194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90A6BE-3356-407F-A1A9-B17DD98AFFE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240" y="1476315"/>
            <a:ext cx="2876259" cy="19194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472A1E-E721-4C01-9AEB-6E99AFB5A13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136" y="1451554"/>
            <a:ext cx="2876948" cy="19442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1C34A3-7C1E-48D4-949F-A3E5EB831AF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2340" y="3571583"/>
            <a:ext cx="2914059" cy="19420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1E721C-A041-499F-B473-519542E1B9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83" y="3589543"/>
            <a:ext cx="2880320" cy="19060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F7AE51-A76B-4982-B10A-9B68C713AC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136" y="3564171"/>
            <a:ext cx="2876948" cy="19455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EBD7A8-58F6-42A0-9474-00276F9030B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3732" y="5566392"/>
            <a:ext cx="1185169" cy="11956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948EE2-C6BC-41ED-9271-4A5C47A60C09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5948983"/>
            <a:ext cx="2088232" cy="7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22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94E67C-8AE0-4C46-BB15-F7D2C5FF6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6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C8C587-952B-47BE-B488-2C8504150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AutoShape 2" descr="Mel (Thu) blue 107.JPG">
            <a:extLst>
              <a:ext uri="{FF2B5EF4-FFF2-40B4-BE49-F238E27FC236}">
                <a16:creationId xmlns:a16="http://schemas.microsoft.com/office/drawing/2014/main" id="{2F258D7F-FC90-456F-A40B-AC2796A491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481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2CFD02-E87C-46A0-9716-4635DD19A2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0360" y="0"/>
            <a:ext cx="1021468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33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90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latin typeface="Arial Narrow" panose="020B0606020202030204" pitchFamily="34" charset="0"/>
              </a:rPr>
              <a:t>ACTIVITIES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349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1560" y="167618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413890"/>
            <a:ext cx="4005811" cy="2469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 </a:t>
            </a:r>
            <a:r>
              <a:rPr lang="en-GB" dirty="0" err="1"/>
              <a:t>Plas</a:t>
            </a:r>
            <a:r>
              <a:rPr lang="en-GB" dirty="0"/>
              <a:t> </a:t>
            </a:r>
            <a:r>
              <a:rPr lang="en-GB" dirty="0" err="1"/>
              <a:t>Gwynant</a:t>
            </a:r>
            <a:r>
              <a:rPr lang="en-GB" dirty="0"/>
              <a:t> we offer an exciting range of adventurous outdoor activities that make the best use of the surrounding environment.  </a:t>
            </a:r>
          </a:p>
          <a:p>
            <a:endParaRPr lang="en-GB" sz="1050" dirty="0"/>
          </a:p>
          <a:p>
            <a:r>
              <a:rPr lang="en-GB" dirty="0"/>
              <a:t>Tailored to the individuals, activities are all about challenging yourself, trying something new, and learning through experiences.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9005" y="4012946"/>
            <a:ext cx="38348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Activities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Rock Climbing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Abseiling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Gorge Walking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Kayaking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Raft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Environmental Based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Mountain Biking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Orienteering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7004A4E0-C43D-4804-9F2E-292FB84AB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85602"/>
            <a:ext cx="1882551" cy="95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BCBCD0-217D-433A-90B8-5FE4952CE0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4395" y="1779149"/>
            <a:ext cx="4484797" cy="336261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6DA380-2917-434A-9A0D-4C168FAC0CB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5948983"/>
            <a:ext cx="2088232" cy="7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25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1734</TotalTime>
  <Words>809</Words>
  <Application>Microsoft Office PowerPoint</Application>
  <PresentationFormat>On-screen Show (4:3)</PresentationFormat>
  <Paragraphs>176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Arial Narrow</vt:lpstr>
      <vt:lpstr>Calibri</vt:lpstr>
      <vt:lpstr>Office Theme</vt:lpstr>
      <vt:lpstr>PowerPoint Presentation</vt:lpstr>
      <vt:lpstr>PowerPoint Presentation</vt:lpstr>
      <vt:lpstr>ABOUT SANDWELL RESIDENTIAL SERVICE</vt:lpstr>
      <vt:lpstr>PLAS GWYNANT: CENTRE FACTS</vt:lpstr>
      <vt:lpstr>PLAS GWYNANT </vt:lpstr>
      <vt:lpstr>PowerPoint Presentation</vt:lpstr>
      <vt:lpstr>PowerPoint Presentation</vt:lpstr>
      <vt:lpstr>PowerPoint Presentation</vt:lpstr>
      <vt:lpstr>ACTIVITIES</vt:lpstr>
      <vt:lpstr>PowerPoint Presentation</vt:lpstr>
      <vt:lpstr>LEARNING</vt:lpstr>
      <vt:lpstr>PowerPoint Presentation</vt:lpstr>
      <vt:lpstr>PowerPoint Presentation</vt:lpstr>
      <vt:lpstr>PowerPoint Presentation</vt:lpstr>
      <vt:lpstr>PowerPoint Presentation</vt:lpstr>
      <vt:lpstr>THE EVIDENCE</vt:lpstr>
      <vt:lpstr>BEDROOMS</vt:lpstr>
      <vt:lpstr>FOOD GLORIOUS FOOD</vt:lpstr>
      <vt:lpstr>PowerPoint Presentation</vt:lpstr>
    </vt:vector>
  </TitlesOfParts>
  <Company>Sandwell Metropolitan Borough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Davies</dc:creator>
  <cp:lastModifiedBy>Chris Davies</cp:lastModifiedBy>
  <cp:revision>120</cp:revision>
  <dcterms:created xsi:type="dcterms:W3CDTF">2017-05-08T09:48:53Z</dcterms:created>
  <dcterms:modified xsi:type="dcterms:W3CDTF">2022-04-27T08:46:54Z</dcterms:modified>
</cp:coreProperties>
</file>