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61" r:id="rId2"/>
    <p:sldId id="289" r:id="rId3"/>
    <p:sldId id="546" r:id="rId4"/>
    <p:sldId id="292" r:id="rId5"/>
    <p:sldId id="273" r:id="rId6"/>
    <p:sldId id="262" r:id="rId7"/>
    <p:sldId id="294" r:id="rId8"/>
    <p:sldId id="293" r:id="rId9"/>
    <p:sldId id="296" r:id="rId10"/>
    <p:sldId id="547" r:id="rId11"/>
    <p:sldId id="298" r:id="rId12"/>
    <p:sldId id="304" r:id="rId13"/>
    <p:sldId id="305" r:id="rId14"/>
    <p:sldId id="291" r:id="rId15"/>
    <p:sldId id="306" r:id="rId16"/>
    <p:sldId id="280" r:id="rId17"/>
    <p:sldId id="299" r:id="rId18"/>
    <p:sldId id="300" r:id="rId19"/>
    <p:sldId id="301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2C6E2"/>
    <a:srgbClr val="76B900"/>
    <a:srgbClr val="E5C4D6"/>
    <a:srgbClr val="BC387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86501" autoAdjust="0"/>
  </p:normalViewPr>
  <p:slideViewPr>
    <p:cSldViewPr>
      <p:cViewPr varScale="1">
        <p:scale>
          <a:sx n="80" d="100"/>
          <a:sy n="80" d="100"/>
        </p:scale>
        <p:origin x="1280" y="5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74DDE24-6D40-47CF-A804-6A9D1E58A2B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E54207A-FB6E-49D8-8EA0-AA5EA13D95C0}">
      <dgm:prSet custT="1"/>
      <dgm:spPr>
        <a:solidFill>
          <a:srgbClr val="82C6E2"/>
        </a:solidFill>
      </dgm:spPr>
      <dgm:t>
        <a:bodyPr/>
        <a:lstStyle/>
        <a:p>
          <a:pPr algn="l" rtl="0"/>
          <a:r>
            <a:rPr lang="en-GB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About Sandwell Residential Education Service</a:t>
          </a:r>
        </a:p>
      </dgm:t>
    </dgm:pt>
    <dgm:pt modelId="{0F2FAB4F-F17F-4B1D-9D43-9736A3D43054}" type="parTrans" cxnId="{D57CA849-57F1-4BC0-BB33-A0DB4A9A6C10}">
      <dgm:prSet/>
      <dgm:spPr/>
      <dgm:t>
        <a:bodyPr/>
        <a:lstStyle/>
        <a:p>
          <a:endParaRPr lang="en-GB"/>
        </a:p>
      </dgm:t>
    </dgm:pt>
    <dgm:pt modelId="{E9D4D1BE-864C-404D-AFAF-AD8531B53027}" type="sibTrans" cxnId="{D57CA849-57F1-4BC0-BB33-A0DB4A9A6C10}">
      <dgm:prSet/>
      <dgm:spPr/>
      <dgm:t>
        <a:bodyPr/>
        <a:lstStyle/>
        <a:p>
          <a:endParaRPr lang="en-GB"/>
        </a:p>
      </dgm:t>
    </dgm:pt>
    <dgm:pt modelId="{5301991E-6AC8-485A-B57A-863998961058}">
      <dgm:prSet custT="1"/>
      <dgm:spPr>
        <a:solidFill>
          <a:srgbClr val="82C6E2"/>
        </a:solidFill>
      </dgm:spPr>
      <dgm:t>
        <a:bodyPr/>
        <a:lstStyle/>
        <a:p>
          <a:pPr algn="l" rtl="0"/>
          <a:r>
            <a:rPr lang="en-GB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Your</a:t>
          </a:r>
          <a:r>
            <a:rPr lang="en-GB" sz="1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centre: Edgmond Hall</a:t>
          </a:r>
        </a:p>
      </dgm:t>
    </dgm:pt>
    <dgm:pt modelId="{2BE5CCD4-4764-4CC4-8909-E46AE9E9F6FE}" type="parTrans" cxnId="{49935319-2985-4B77-84D9-11A40667A308}">
      <dgm:prSet/>
      <dgm:spPr/>
      <dgm:t>
        <a:bodyPr/>
        <a:lstStyle/>
        <a:p>
          <a:endParaRPr lang="en-GB"/>
        </a:p>
      </dgm:t>
    </dgm:pt>
    <dgm:pt modelId="{37B2DB80-5F66-436D-96AF-ABB6E7799909}" type="sibTrans" cxnId="{49935319-2985-4B77-84D9-11A40667A308}">
      <dgm:prSet/>
      <dgm:spPr/>
      <dgm:t>
        <a:bodyPr/>
        <a:lstStyle/>
        <a:p>
          <a:endParaRPr lang="en-GB"/>
        </a:p>
      </dgm:t>
    </dgm:pt>
    <dgm:pt modelId="{C452853A-8E57-4459-8D17-B6065589109D}">
      <dgm:prSet custT="1"/>
      <dgm:spPr>
        <a:solidFill>
          <a:srgbClr val="82C6E2"/>
        </a:solidFill>
      </dgm:spPr>
      <dgm:t>
        <a:bodyPr/>
        <a:lstStyle/>
        <a:p>
          <a:pPr algn="l" rtl="0"/>
          <a:r>
            <a:rPr lang="en-GB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Activities and learning</a:t>
          </a:r>
        </a:p>
      </dgm:t>
    </dgm:pt>
    <dgm:pt modelId="{266668FD-6E93-454A-9BA6-C6C86655DDC2}" type="parTrans" cxnId="{FB0B6878-11A8-4119-B506-80FFA9D16758}">
      <dgm:prSet/>
      <dgm:spPr/>
      <dgm:t>
        <a:bodyPr/>
        <a:lstStyle/>
        <a:p>
          <a:endParaRPr lang="en-GB"/>
        </a:p>
      </dgm:t>
    </dgm:pt>
    <dgm:pt modelId="{20F43770-760C-4EB6-A093-41AE038AF904}" type="sibTrans" cxnId="{FB0B6878-11A8-4119-B506-80FFA9D16758}">
      <dgm:prSet/>
      <dgm:spPr/>
      <dgm:t>
        <a:bodyPr/>
        <a:lstStyle/>
        <a:p>
          <a:endParaRPr lang="en-GB"/>
        </a:p>
      </dgm:t>
    </dgm:pt>
    <dgm:pt modelId="{F010D496-72BF-488C-B96D-69DB69EE656B}">
      <dgm:prSet custT="1"/>
      <dgm:spPr>
        <a:solidFill>
          <a:srgbClr val="82C6E2"/>
        </a:solidFill>
      </dgm:spPr>
      <dgm:t>
        <a:bodyPr/>
        <a:lstStyle/>
        <a:p>
          <a:pPr algn="l" rtl="0"/>
          <a:r>
            <a:rPr lang="en-GB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Teacher &amp; participant feedback </a:t>
          </a:r>
        </a:p>
      </dgm:t>
    </dgm:pt>
    <dgm:pt modelId="{4B1033DD-EF77-4F77-931D-C6AFFFE6FA19}" type="parTrans" cxnId="{FBA2B7EF-2A13-49B2-A35D-071B223C17AA}">
      <dgm:prSet/>
      <dgm:spPr/>
      <dgm:t>
        <a:bodyPr/>
        <a:lstStyle/>
        <a:p>
          <a:endParaRPr lang="en-GB"/>
        </a:p>
      </dgm:t>
    </dgm:pt>
    <dgm:pt modelId="{36FE294E-D7E4-42DE-9BC9-6879A63A8235}" type="sibTrans" cxnId="{FBA2B7EF-2A13-49B2-A35D-071B223C17AA}">
      <dgm:prSet/>
      <dgm:spPr/>
      <dgm:t>
        <a:bodyPr/>
        <a:lstStyle/>
        <a:p>
          <a:endParaRPr lang="en-GB"/>
        </a:p>
      </dgm:t>
    </dgm:pt>
    <dgm:pt modelId="{CC6F4068-F5AE-427C-BC93-9825786DEAA6}">
      <dgm:prSet custT="1"/>
      <dgm:spPr>
        <a:solidFill>
          <a:srgbClr val="82C6E2"/>
        </a:solidFill>
      </dgm:spPr>
      <dgm:t>
        <a:bodyPr/>
        <a:lstStyle/>
        <a:p>
          <a:pPr algn="l" rtl="0"/>
          <a:r>
            <a:rPr lang="en-GB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The benefits of residential experiences</a:t>
          </a:r>
        </a:p>
      </dgm:t>
    </dgm:pt>
    <dgm:pt modelId="{5607E708-C401-47CC-8987-D5708B241D09}" type="parTrans" cxnId="{E562DD0D-861A-4159-A7E5-38A5300B0B38}">
      <dgm:prSet/>
      <dgm:spPr/>
      <dgm:t>
        <a:bodyPr/>
        <a:lstStyle/>
        <a:p>
          <a:endParaRPr lang="en-GB"/>
        </a:p>
      </dgm:t>
    </dgm:pt>
    <dgm:pt modelId="{08AF0278-3029-4788-9AC6-4C84183C408D}" type="sibTrans" cxnId="{E562DD0D-861A-4159-A7E5-38A5300B0B38}">
      <dgm:prSet/>
      <dgm:spPr/>
      <dgm:t>
        <a:bodyPr/>
        <a:lstStyle/>
        <a:p>
          <a:endParaRPr lang="en-GB"/>
        </a:p>
      </dgm:t>
    </dgm:pt>
    <dgm:pt modelId="{D70F82EC-EEB1-4B71-8FF8-29B0687D4C7B}">
      <dgm:prSet custT="1"/>
      <dgm:spPr>
        <a:solidFill>
          <a:srgbClr val="82C6E2"/>
        </a:solidFill>
      </dgm:spPr>
      <dgm:t>
        <a:bodyPr/>
        <a:lstStyle/>
        <a:p>
          <a:pPr algn="l" rtl="0"/>
          <a:r>
            <a:rPr lang="en-GB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Sleeping &amp; eating</a:t>
          </a:r>
        </a:p>
      </dgm:t>
    </dgm:pt>
    <dgm:pt modelId="{172C4887-4F5E-4E98-9323-75E4C67F7DBC}" type="parTrans" cxnId="{27137364-E193-4A45-ABA5-A28E114CFC6F}">
      <dgm:prSet/>
      <dgm:spPr/>
      <dgm:t>
        <a:bodyPr/>
        <a:lstStyle/>
        <a:p>
          <a:endParaRPr lang="en-GB"/>
        </a:p>
      </dgm:t>
    </dgm:pt>
    <dgm:pt modelId="{C5C0EE49-C141-4D60-A7D1-820593F4B221}" type="sibTrans" cxnId="{27137364-E193-4A45-ABA5-A28E114CFC6F}">
      <dgm:prSet/>
      <dgm:spPr/>
      <dgm:t>
        <a:bodyPr/>
        <a:lstStyle/>
        <a:p>
          <a:endParaRPr lang="en-GB"/>
        </a:p>
      </dgm:t>
    </dgm:pt>
    <dgm:pt modelId="{E981427A-3774-4201-A137-FA161333C801}">
      <dgm:prSet custT="1"/>
      <dgm:spPr>
        <a:solidFill>
          <a:srgbClr val="82C6E2"/>
        </a:solidFill>
      </dgm:spPr>
      <dgm:t>
        <a:bodyPr/>
        <a:lstStyle/>
        <a:p>
          <a:pPr algn="l" rtl="0"/>
          <a:r>
            <a:rPr lang="en-GB" sz="1800" b="1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Q &amp; A</a:t>
          </a:r>
        </a:p>
      </dgm:t>
    </dgm:pt>
    <dgm:pt modelId="{EC092F5E-0D59-4A4F-A4E7-33D34106D197}" type="parTrans" cxnId="{6196CF1A-E029-4AC5-8FB9-E102D24982D8}">
      <dgm:prSet/>
      <dgm:spPr/>
      <dgm:t>
        <a:bodyPr/>
        <a:lstStyle/>
        <a:p>
          <a:endParaRPr lang="en-GB"/>
        </a:p>
      </dgm:t>
    </dgm:pt>
    <dgm:pt modelId="{A1CA69C8-7C9A-4F4E-9852-C0A5BE1E93DE}" type="sibTrans" cxnId="{6196CF1A-E029-4AC5-8FB9-E102D24982D8}">
      <dgm:prSet/>
      <dgm:spPr/>
      <dgm:t>
        <a:bodyPr/>
        <a:lstStyle/>
        <a:p>
          <a:endParaRPr lang="en-GB"/>
        </a:p>
      </dgm:t>
    </dgm:pt>
    <dgm:pt modelId="{1F22D311-AD45-4AE8-B1EF-C71D8BCBB6EE}" type="pres">
      <dgm:prSet presAssocID="{974DDE24-6D40-47CF-A804-6A9D1E58A2B8}" presName="linear" presStyleCnt="0">
        <dgm:presLayoutVars>
          <dgm:animLvl val="lvl"/>
          <dgm:resizeHandles val="exact"/>
        </dgm:presLayoutVars>
      </dgm:prSet>
      <dgm:spPr/>
    </dgm:pt>
    <dgm:pt modelId="{BF843154-F9E3-4135-9813-2350D05E6948}" type="pres">
      <dgm:prSet presAssocID="{BE54207A-FB6E-49D8-8EA0-AA5EA13D95C0}" presName="parentText" presStyleLbl="node1" presStyleIdx="0" presStyleCnt="7">
        <dgm:presLayoutVars>
          <dgm:chMax val="0"/>
          <dgm:bulletEnabled val="1"/>
        </dgm:presLayoutVars>
      </dgm:prSet>
      <dgm:spPr/>
    </dgm:pt>
    <dgm:pt modelId="{4FE184EC-DDEA-4920-B5F7-932C90C1B98C}" type="pres">
      <dgm:prSet presAssocID="{E9D4D1BE-864C-404D-AFAF-AD8531B53027}" presName="spacer" presStyleCnt="0"/>
      <dgm:spPr/>
    </dgm:pt>
    <dgm:pt modelId="{5FCD777F-AC12-40C7-9370-3A956C09DCCB}" type="pres">
      <dgm:prSet presAssocID="{5301991E-6AC8-485A-B57A-863998961058}" presName="parentText" presStyleLbl="node1" presStyleIdx="1" presStyleCnt="7">
        <dgm:presLayoutVars>
          <dgm:chMax val="0"/>
          <dgm:bulletEnabled val="1"/>
        </dgm:presLayoutVars>
      </dgm:prSet>
      <dgm:spPr/>
    </dgm:pt>
    <dgm:pt modelId="{03CAC9B4-64C9-479D-A04D-A05BF2637FCC}" type="pres">
      <dgm:prSet presAssocID="{37B2DB80-5F66-436D-96AF-ABB6E7799909}" presName="spacer" presStyleCnt="0"/>
      <dgm:spPr/>
    </dgm:pt>
    <dgm:pt modelId="{1232C28A-3CFF-42FF-A87B-A5A99F76FA02}" type="pres">
      <dgm:prSet presAssocID="{C452853A-8E57-4459-8D17-B6065589109D}" presName="parentText" presStyleLbl="node1" presStyleIdx="2" presStyleCnt="7">
        <dgm:presLayoutVars>
          <dgm:chMax val="0"/>
          <dgm:bulletEnabled val="1"/>
        </dgm:presLayoutVars>
      </dgm:prSet>
      <dgm:spPr/>
    </dgm:pt>
    <dgm:pt modelId="{999896D4-8F26-4331-9FB8-59322F5FB166}" type="pres">
      <dgm:prSet presAssocID="{20F43770-760C-4EB6-A093-41AE038AF904}" presName="spacer" presStyleCnt="0"/>
      <dgm:spPr/>
    </dgm:pt>
    <dgm:pt modelId="{BC876BAC-D835-40C5-B0F1-2F0B82BBAD3F}" type="pres">
      <dgm:prSet presAssocID="{F010D496-72BF-488C-B96D-69DB69EE656B}" presName="parentText" presStyleLbl="node1" presStyleIdx="3" presStyleCnt="7">
        <dgm:presLayoutVars>
          <dgm:chMax val="0"/>
          <dgm:bulletEnabled val="1"/>
        </dgm:presLayoutVars>
      </dgm:prSet>
      <dgm:spPr/>
    </dgm:pt>
    <dgm:pt modelId="{2BC9A648-3871-49A2-B373-CD5244BC4EDB}" type="pres">
      <dgm:prSet presAssocID="{36FE294E-D7E4-42DE-9BC9-6879A63A8235}" presName="spacer" presStyleCnt="0"/>
      <dgm:spPr/>
    </dgm:pt>
    <dgm:pt modelId="{D59F031A-471C-424B-B8A9-79A85B10C921}" type="pres">
      <dgm:prSet presAssocID="{CC6F4068-F5AE-427C-BC93-9825786DEAA6}" presName="parentText" presStyleLbl="node1" presStyleIdx="4" presStyleCnt="7">
        <dgm:presLayoutVars>
          <dgm:chMax val="0"/>
          <dgm:bulletEnabled val="1"/>
        </dgm:presLayoutVars>
      </dgm:prSet>
      <dgm:spPr/>
    </dgm:pt>
    <dgm:pt modelId="{AFEC4F9E-5573-42EB-BA67-D656A9AFBABA}" type="pres">
      <dgm:prSet presAssocID="{08AF0278-3029-4788-9AC6-4C84183C408D}" presName="spacer" presStyleCnt="0"/>
      <dgm:spPr/>
    </dgm:pt>
    <dgm:pt modelId="{51A1C768-5D67-4A99-8900-483872604539}" type="pres">
      <dgm:prSet presAssocID="{D70F82EC-EEB1-4B71-8FF8-29B0687D4C7B}" presName="parentText" presStyleLbl="node1" presStyleIdx="5" presStyleCnt="7">
        <dgm:presLayoutVars>
          <dgm:chMax val="0"/>
          <dgm:bulletEnabled val="1"/>
        </dgm:presLayoutVars>
      </dgm:prSet>
      <dgm:spPr/>
    </dgm:pt>
    <dgm:pt modelId="{B2BC7DB2-1B35-4E89-8BBF-22B6865C2FB8}" type="pres">
      <dgm:prSet presAssocID="{C5C0EE49-C141-4D60-A7D1-820593F4B221}" presName="spacer" presStyleCnt="0"/>
      <dgm:spPr/>
    </dgm:pt>
    <dgm:pt modelId="{BA8417FE-5BE9-423C-AC30-AE0219792E8E}" type="pres">
      <dgm:prSet presAssocID="{E981427A-3774-4201-A137-FA161333C801}" presName="parentText" presStyleLbl="node1" presStyleIdx="6" presStyleCnt="7">
        <dgm:presLayoutVars>
          <dgm:chMax val="0"/>
          <dgm:bulletEnabled val="1"/>
        </dgm:presLayoutVars>
      </dgm:prSet>
      <dgm:spPr/>
    </dgm:pt>
  </dgm:ptLst>
  <dgm:cxnLst>
    <dgm:cxn modelId="{9EA0A507-07E9-4370-AEFE-4C836AAEDDDD}" type="presOf" srcId="{5301991E-6AC8-485A-B57A-863998961058}" destId="{5FCD777F-AC12-40C7-9370-3A956C09DCCB}" srcOrd="0" destOrd="0" presId="urn:microsoft.com/office/officeart/2005/8/layout/vList2"/>
    <dgm:cxn modelId="{E562DD0D-861A-4159-A7E5-38A5300B0B38}" srcId="{974DDE24-6D40-47CF-A804-6A9D1E58A2B8}" destId="{CC6F4068-F5AE-427C-BC93-9825786DEAA6}" srcOrd="4" destOrd="0" parTransId="{5607E708-C401-47CC-8987-D5708B241D09}" sibTransId="{08AF0278-3029-4788-9AC6-4C84183C408D}"/>
    <dgm:cxn modelId="{49935319-2985-4B77-84D9-11A40667A308}" srcId="{974DDE24-6D40-47CF-A804-6A9D1E58A2B8}" destId="{5301991E-6AC8-485A-B57A-863998961058}" srcOrd="1" destOrd="0" parTransId="{2BE5CCD4-4764-4CC4-8909-E46AE9E9F6FE}" sibTransId="{37B2DB80-5F66-436D-96AF-ABB6E7799909}"/>
    <dgm:cxn modelId="{6196CF1A-E029-4AC5-8FB9-E102D24982D8}" srcId="{974DDE24-6D40-47CF-A804-6A9D1E58A2B8}" destId="{E981427A-3774-4201-A137-FA161333C801}" srcOrd="6" destOrd="0" parTransId="{EC092F5E-0D59-4A4F-A4E7-33D34106D197}" sibTransId="{A1CA69C8-7C9A-4F4E-9852-C0A5BE1E93DE}"/>
    <dgm:cxn modelId="{9521315D-3093-4084-954E-B7ABCB59FFC4}" type="presOf" srcId="{F010D496-72BF-488C-B96D-69DB69EE656B}" destId="{BC876BAC-D835-40C5-B0F1-2F0B82BBAD3F}" srcOrd="0" destOrd="0" presId="urn:microsoft.com/office/officeart/2005/8/layout/vList2"/>
    <dgm:cxn modelId="{27137364-E193-4A45-ABA5-A28E114CFC6F}" srcId="{974DDE24-6D40-47CF-A804-6A9D1E58A2B8}" destId="{D70F82EC-EEB1-4B71-8FF8-29B0687D4C7B}" srcOrd="5" destOrd="0" parTransId="{172C4887-4F5E-4E98-9323-75E4C67F7DBC}" sibTransId="{C5C0EE49-C141-4D60-A7D1-820593F4B221}"/>
    <dgm:cxn modelId="{D57CA849-57F1-4BC0-BB33-A0DB4A9A6C10}" srcId="{974DDE24-6D40-47CF-A804-6A9D1E58A2B8}" destId="{BE54207A-FB6E-49D8-8EA0-AA5EA13D95C0}" srcOrd="0" destOrd="0" parTransId="{0F2FAB4F-F17F-4B1D-9D43-9736A3D43054}" sibTransId="{E9D4D1BE-864C-404D-AFAF-AD8531B53027}"/>
    <dgm:cxn modelId="{47359A72-DB6A-4ED1-BA37-AED6419E7AD7}" type="presOf" srcId="{E981427A-3774-4201-A137-FA161333C801}" destId="{BA8417FE-5BE9-423C-AC30-AE0219792E8E}" srcOrd="0" destOrd="0" presId="urn:microsoft.com/office/officeart/2005/8/layout/vList2"/>
    <dgm:cxn modelId="{FB0B6878-11A8-4119-B506-80FFA9D16758}" srcId="{974DDE24-6D40-47CF-A804-6A9D1E58A2B8}" destId="{C452853A-8E57-4459-8D17-B6065589109D}" srcOrd="2" destOrd="0" parTransId="{266668FD-6E93-454A-9BA6-C6C86655DDC2}" sibTransId="{20F43770-760C-4EB6-A093-41AE038AF904}"/>
    <dgm:cxn modelId="{D8042680-3119-4497-9B47-E4D284C2A66A}" type="presOf" srcId="{CC6F4068-F5AE-427C-BC93-9825786DEAA6}" destId="{D59F031A-471C-424B-B8A9-79A85B10C921}" srcOrd="0" destOrd="0" presId="urn:microsoft.com/office/officeart/2005/8/layout/vList2"/>
    <dgm:cxn modelId="{654F65A4-6BA2-480F-943D-E96433782443}" type="presOf" srcId="{BE54207A-FB6E-49D8-8EA0-AA5EA13D95C0}" destId="{BF843154-F9E3-4135-9813-2350D05E6948}" srcOrd="0" destOrd="0" presId="urn:microsoft.com/office/officeart/2005/8/layout/vList2"/>
    <dgm:cxn modelId="{66CA86D7-87C6-40C8-95E1-036296C665DB}" type="presOf" srcId="{974DDE24-6D40-47CF-A804-6A9D1E58A2B8}" destId="{1F22D311-AD45-4AE8-B1EF-C71D8BCBB6EE}" srcOrd="0" destOrd="0" presId="urn:microsoft.com/office/officeart/2005/8/layout/vList2"/>
    <dgm:cxn modelId="{5DE672DB-91E3-4366-8F7F-B0AAE0F0986D}" type="presOf" srcId="{C452853A-8E57-4459-8D17-B6065589109D}" destId="{1232C28A-3CFF-42FF-A87B-A5A99F76FA02}" srcOrd="0" destOrd="0" presId="urn:microsoft.com/office/officeart/2005/8/layout/vList2"/>
    <dgm:cxn modelId="{558B47E1-3FC4-4DB1-87B8-9BE19FEA7848}" type="presOf" srcId="{D70F82EC-EEB1-4B71-8FF8-29B0687D4C7B}" destId="{51A1C768-5D67-4A99-8900-483872604539}" srcOrd="0" destOrd="0" presId="urn:microsoft.com/office/officeart/2005/8/layout/vList2"/>
    <dgm:cxn modelId="{FBA2B7EF-2A13-49B2-A35D-071B223C17AA}" srcId="{974DDE24-6D40-47CF-A804-6A9D1E58A2B8}" destId="{F010D496-72BF-488C-B96D-69DB69EE656B}" srcOrd="3" destOrd="0" parTransId="{4B1033DD-EF77-4F77-931D-C6AFFFE6FA19}" sibTransId="{36FE294E-D7E4-42DE-9BC9-6879A63A8235}"/>
    <dgm:cxn modelId="{1C26CC29-1950-426E-9806-16DB2F62D169}" type="presParOf" srcId="{1F22D311-AD45-4AE8-B1EF-C71D8BCBB6EE}" destId="{BF843154-F9E3-4135-9813-2350D05E6948}" srcOrd="0" destOrd="0" presId="urn:microsoft.com/office/officeart/2005/8/layout/vList2"/>
    <dgm:cxn modelId="{5E3D5B98-9B80-40BC-AE12-EC0BB86C58C2}" type="presParOf" srcId="{1F22D311-AD45-4AE8-B1EF-C71D8BCBB6EE}" destId="{4FE184EC-DDEA-4920-B5F7-932C90C1B98C}" srcOrd="1" destOrd="0" presId="urn:microsoft.com/office/officeart/2005/8/layout/vList2"/>
    <dgm:cxn modelId="{0829D534-090B-4DB5-8516-A9A7BF4A2B41}" type="presParOf" srcId="{1F22D311-AD45-4AE8-B1EF-C71D8BCBB6EE}" destId="{5FCD777F-AC12-40C7-9370-3A956C09DCCB}" srcOrd="2" destOrd="0" presId="urn:microsoft.com/office/officeart/2005/8/layout/vList2"/>
    <dgm:cxn modelId="{9462980C-699B-41E9-89B7-18078CDE780D}" type="presParOf" srcId="{1F22D311-AD45-4AE8-B1EF-C71D8BCBB6EE}" destId="{03CAC9B4-64C9-479D-A04D-A05BF2637FCC}" srcOrd="3" destOrd="0" presId="urn:microsoft.com/office/officeart/2005/8/layout/vList2"/>
    <dgm:cxn modelId="{CEA0A54B-0394-44F4-B46B-F375933F88E0}" type="presParOf" srcId="{1F22D311-AD45-4AE8-B1EF-C71D8BCBB6EE}" destId="{1232C28A-3CFF-42FF-A87B-A5A99F76FA02}" srcOrd="4" destOrd="0" presId="urn:microsoft.com/office/officeart/2005/8/layout/vList2"/>
    <dgm:cxn modelId="{8E05E8D6-DFE7-4960-8E80-2EB3D47A431D}" type="presParOf" srcId="{1F22D311-AD45-4AE8-B1EF-C71D8BCBB6EE}" destId="{999896D4-8F26-4331-9FB8-59322F5FB166}" srcOrd="5" destOrd="0" presId="urn:microsoft.com/office/officeart/2005/8/layout/vList2"/>
    <dgm:cxn modelId="{03139501-A5E5-4D17-87CC-0E68564BE2FE}" type="presParOf" srcId="{1F22D311-AD45-4AE8-B1EF-C71D8BCBB6EE}" destId="{BC876BAC-D835-40C5-B0F1-2F0B82BBAD3F}" srcOrd="6" destOrd="0" presId="urn:microsoft.com/office/officeart/2005/8/layout/vList2"/>
    <dgm:cxn modelId="{23FE019D-022D-44F8-9979-93A5B2C58F7B}" type="presParOf" srcId="{1F22D311-AD45-4AE8-B1EF-C71D8BCBB6EE}" destId="{2BC9A648-3871-49A2-B373-CD5244BC4EDB}" srcOrd="7" destOrd="0" presId="urn:microsoft.com/office/officeart/2005/8/layout/vList2"/>
    <dgm:cxn modelId="{07058A73-9F2D-4152-A45A-A6796548F6A8}" type="presParOf" srcId="{1F22D311-AD45-4AE8-B1EF-C71D8BCBB6EE}" destId="{D59F031A-471C-424B-B8A9-79A85B10C921}" srcOrd="8" destOrd="0" presId="urn:microsoft.com/office/officeart/2005/8/layout/vList2"/>
    <dgm:cxn modelId="{4E6A1697-ECC1-4D3E-B3FC-682B60C3D223}" type="presParOf" srcId="{1F22D311-AD45-4AE8-B1EF-C71D8BCBB6EE}" destId="{AFEC4F9E-5573-42EB-BA67-D656A9AFBABA}" srcOrd="9" destOrd="0" presId="urn:microsoft.com/office/officeart/2005/8/layout/vList2"/>
    <dgm:cxn modelId="{DB3B6F07-111B-4AB1-B850-FE6BE666858E}" type="presParOf" srcId="{1F22D311-AD45-4AE8-B1EF-C71D8BCBB6EE}" destId="{51A1C768-5D67-4A99-8900-483872604539}" srcOrd="10" destOrd="0" presId="urn:microsoft.com/office/officeart/2005/8/layout/vList2"/>
    <dgm:cxn modelId="{68F50EEF-835D-4E5F-8FD8-853E0ED53BF5}" type="presParOf" srcId="{1F22D311-AD45-4AE8-B1EF-C71D8BCBB6EE}" destId="{B2BC7DB2-1B35-4E89-8BBF-22B6865C2FB8}" srcOrd="11" destOrd="0" presId="urn:microsoft.com/office/officeart/2005/8/layout/vList2"/>
    <dgm:cxn modelId="{0CDF221C-C215-4D34-B2CE-85AF82725664}" type="presParOf" srcId="{1F22D311-AD45-4AE8-B1EF-C71D8BCBB6EE}" destId="{BA8417FE-5BE9-423C-AC30-AE0219792E8E}" srcOrd="12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843154-F9E3-4135-9813-2350D05E6948}">
      <dsp:nvSpPr>
        <dsp:cNvPr id="0" name=""/>
        <dsp:cNvSpPr/>
      </dsp:nvSpPr>
      <dsp:spPr>
        <a:xfrm>
          <a:off x="0" y="1427"/>
          <a:ext cx="3456385" cy="634942"/>
        </a:xfrm>
        <a:prstGeom prst="roundRect">
          <a:avLst/>
        </a:prstGeom>
        <a:solidFill>
          <a:srgbClr val="82C6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About Sandwell Residential Education Service</a:t>
          </a:r>
        </a:p>
      </dsp:txBody>
      <dsp:txXfrm>
        <a:off x="30995" y="32422"/>
        <a:ext cx="3394395" cy="572952"/>
      </dsp:txXfrm>
    </dsp:sp>
    <dsp:sp modelId="{5FCD777F-AC12-40C7-9370-3A956C09DCCB}">
      <dsp:nvSpPr>
        <dsp:cNvPr id="0" name=""/>
        <dsp:cNvSpPr/>
      </dsp:nvSpPr>
      <dsp:spPr>
        <a:xfrm>
          <a:off x="0" y="649180"/>
          <a:ext cx="3456385" cy="634942"/>
        </a:xfrm>
        <a:prstGeom prst="roundRect">
          <a:avLst/>
        </a:prstGeom>
        <a:solidFill>
          <a:srgbClr val="82C6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Your</a:t>
          </a:r>
          <a:r>
            <a:rPr lang="en-GB" sz="16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centre: Edgmond Hall</a:t>
          </a:r>
        </a:p>
      </dsp:txBody>
      <dsp:txXfrm>
        <a:off x="30995" y="680175"/>
        <a:ext cx="3394395" cy="572952"/>
      </dsp:txXfrm>
    </dsp:sp>
    <dsp:sp modelId="{1232C28A-3CFF-42FF-A87B-A5A99F76FA02}">
      <dsp:nvSpPr>
        <dsp:cNvPr id="0" name=""/>
        <dsp:cNvSpPr/>
      </dsp:nvSpPr>
      <dsp:spPr>
        <a:xfrm>
          <a:off x="0" y="1296933"/>
          <a:ext cx="3456385" cy="634942"/>
        </a:xfrm>
        <a:prstGeom prst="roundRect">
          <a:avLst/>
        </a:prstGeom>
        <a:solidFill>
          <a:srgbClr val="82C6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Activities and learning</a:t>
          </a:r>
        </a:p>
      </dsp:txBody>
      <dsp:txXfrm>
        <a:off x="30995" y="1327928"/>
        <a:ext cx="3394395" cy="572952"/>
      </dsp:txXfrm>
    </dsp:sp>
    <dsp:sp modelId="{BC876BAC-D835-40C5-B0F1-2F0B82BBAD3F}">
      <dsp:nvSpPr>
        <dsp:cNvPr id="0" name=""/>
        <dsp:cNvSpPr/>
      </dsp:nvSpPr>
      <dsp:spPr>
        <a:xfrm>
          <a:off x="0" y="1944686"/>
          <a:ext cx="3456385" cy="634942"/>
        </a:xfrm>
        <a:prstGeom prst="roundRect">
          <a:avLst/>
        </a:prstGeom>
        <a:solidFill>
          <a:srgbClr val="82C6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Teacher &amp; participant feedback </a:t>
          </a:r>
        </a:p>
      </dsp:txBody>
      <dsp:txXfrm>
        <a:off x="30995" y="1975681"/>
        <a:ext cx="3394395" cy="572952"/>
      </dsp:txXfrm>
    </dsp:sp>
    <dsp:sp modelId="{D59F031A-471C-424B-B8A9-79A85B10C921}">
      <dsp:nvSpPr>
        <dsp:cNvPr id="0" name=""/>
        <dsp:cNvSpPr/>
      </dsp:nvSpPr>
      <dsp:spPr>
        <a:xfrm>
          <a:off x="0" y="2592439"/>
          <a:ext cx="3456385" cy="634942"/>
        </a:xfrm>
        <a:prstGeom prst="roundRect">
          <a:avLst/>
        </a:prstGeom>
        <a:solidFill>
          <a:srgbClr val="82C6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The benefits of residential experiences</a:t>
          </a:r>
        </a:p>
      </dsp:txBody>
      <dsp:txXfrm>
        <a:off x="30995" y="2623434"/>
        <a:ext cx="3394395" cy="572952"/>
      </dsp:txXfrm>
    </dsp:sp>
    <dsp:sp modelId="{51A1C768-5D67-4A99-8900-483872604539}">
      <dsp:nvSpPr>
        <dsp:cNvPr id="0" name=""/>
        <dsp:cNvSpPr/>
      </dsp:nvSpPr>
      <dsp:spPr>
        <a:xfrm>
          <a:off x="0" y="3240192"/>
          <a:ext cx="3456385" cy="634942"/>
        </a:xfrm>
        <a:prstGeom prst="roundRect">
          <a:avLst/>
        </a:prstGeom>
        <a:solidFill>
          <a:srgbClr val="82C6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Sleeping &amp; eating</a:t>
          </a:r>
        </a:p>
      </dsp:txBody>
      <dsp:txXfrm>
        <a:off x="30995" y="3271187"/>
        <a:ext cx="3394395" cy="572952"/>
      </dsp:txXfrm>
    </dsp:sp>
    <dsp:sp modelId="{BA8417FE-5BE9-423C-AC30-AE0219792E8E}">
      <dsp:nvSpPr>
        <dsp:cNvPr id="0" name=""/>
        <dsp:cNvSpPr/>
      </dsp:nvSpPr>
      <dsp:spPr>
        <a:xfrm>
          <a:off x="0" y="3887945"/>
          <a:ext cx="3456385" cy="634942"/>
        </a:xfrm>
        <a:prstGeom prst="roundRect">
          <a:avLst/>
        </a:prstGeom>
        <a:solidFill>
          <a:srgbClr val="82C6E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800" b="1" kern="1200" dirty="0">
              <a:solidFill>
                <a:schemeClr val="tx1"/>
              </a:solidFill>
              <a:latin typeface="+mn-lt"/>
              <a:cs typeface="Arial" panose="020B0604020202020204" pitchFamily="34" charset="0"/>
            </a:rPr>
            <a:t>Q &amp; A</a:t>
          </a:r>
        </a:p>
      </dsp:txBody>
      <dsp:txXfrm>
        <a:off x="30995" y="3918940"/>
        <a:ext cx="3394395" cy="57295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83B41C-40CB-4F4E-9916-C14DD142F47F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8DE330-4B88-4E90-9D05-1FCE26ADDE6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3107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070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07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>
                <a:solidFill>
                  <a:prstClr val="black"/>
                </a:solidFill>
              </a:rPr>
              <a:pPr/>
              <a:t>12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15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>
                <a:solidFill>
                  <a:prstClr val="black"/>
                </a:solidFill>
              </a:rPr>
              <a:pPr/>
              <a:t>13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671539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070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0700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+mj-lt"/>
              <a:buNone/>
            </a:pP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0700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0700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0700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070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070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8DE330-4B88-4E90-9D05-1FCE26ADDE61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395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070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070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2825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2825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832825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8DE330-4B88-4E90-9D05-1FCE26ADDE61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50070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FA5B-D1AD-4EEE-9CF9-1743B00EF8C4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298F-9AEA-498C-B3C9-F3C52A8C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0364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FA5B-D1AD-4EEE-9CF9-1743B00EF8C4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298F-9AEA-498C-B3C9-F3C52A8C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1975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FA5B-D1AD-4EEE-9CF9-1743B00EF8C4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298F-9AEA-498C-B3C9-F3C52A8C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37158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FA5B-D1AD-4EEE-9CF9-1743B00EF8C4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298F-9AEA-498C-B3C9-F3C52A8C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9141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FA5B-D1AD-4EEE-9CF9-1743B00EF8C4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298F-9AEA-498C-B3C9-F3C52A8C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0080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FA5B-D1AD-4EEE-9CF9-1743B00EF8C4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298F-9AEA-498C-B3C9-F3C52A8C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47051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FA5B-D1AD-4EEE-9CF9-1743B00EF8C4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298F-9AEA-498C-B3C9-F3C52A8C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92470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FA5B-D1AD-4EEE-9CF9-1743B00EF8C4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298F-9AEA-498C-B3C9-F3C52A8C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06130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FA5B-D1AD-4EEE-9CF9-1743B00EF8C4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298F-9AEA-498C-B3C9-F3C52A8C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34031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FA5B-D1AD-4EEE-9CF9-1743B00EF8C4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298F-9AEA-498C-B3C9-F3C52A8C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37887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3FA5B-D1AD-4EEE-9CF9-1743B00EF8C4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E3298F-9AEA-498C-B3C9-F3C52A8C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2920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D3FA5B-D1AD-4EEE-9CF9-1743B00EF8C4}" type="datetimeFigureOut">
              <a:rPr lang="en-GB" smtClean="0"/>
              <a:t>24/11/2021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0E3298F-9AEA-498C-B3C9-F3C52A8CD25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48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6.jpe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4" Type="http://schemas.openxmlformats.org/officeDocument/2006/relationships/image" Target="../media/image27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2.jpeg"/><Relationship Id="rId4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microsoft.com/office/2007/relationships/hdphoto" Target="../media/hdphoto1.wd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31.jpeg"/><Relationship Id="rId4" Type="http://schemas.openxmlformats.org/officeDocument/2006/relationships/image" Target="../media/image6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microsoft.com/office/2007/relationships/hdphoto" Target="../media/hdphoto1.wdp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microsoft.com/office/2007/relationships/hdphoto" Target="../media/hdphoto1.wdp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13" Type="http://schemas.microsoft.com/office/2007/relationships/hdphoto" Target="../media/hdphoto4.wdp"/><Relationship Id="rId3" Type="http://schemas.openxmlformats.org/officeDocument/2006/relationships/image" Target="../media/image8.jpeg"/><Relationship Id="rId7" Type="http://schemas.openxmlformats.org/officeDocument/2006/relationships/image" Target="../media/image11.jpeg"/><Relationship Id="rId12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11" Type="http://schemas.openxmlformats.org/officeDocument/2006/relationships/image" Target="../media/image14.jpeg"/><Relationship Id="rId5" Type="http://schemas.openxmlformats.org/officeDocument/2006/relationships/image" Target="../media/image10.png"/><Relationship Id="rId15" Type="http://schemas.openxmlformats.org/officeDocument/2006/relationships/image" Target="../media/image2.jpeg"/><Relationship Id="rId10" Type="http://schemas.microsoft.com/office/2007/relationships/hdphoto" Target="../media/hdphoto3.wdp"/><Relationship Id="rId4" Type="http://schemas.openxmlformats.org/officeDocument/2006/relationships/image" Target="../media/image9.jpeg"/><Relationship Id="rId9" Type="http://schemas.openxmlformats.org/officeDocument/2006/relationships/image" Target="../media/image13.png"/><Relationship Id="rId1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19.jpe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9D42F40-8564-4509-8FE0-D4FFB3F3245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324544" y="-243408"/>
            <a:ext cx="9585562" cy="77048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1530197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CC098430-4187-4A87-B71B-1F5CAC8AECC6}"/>
              </a:ext>
            </a:extLst>
          </p:cNvPr>
          <p:cNvSpPr/>
          <p:nvPr/>
        </p:nvSpPr>
        <p:spPr>
          <a:xfrm rot="10800000">
            <a:off x="6012160" y="229023"/>
            <a:ext cx="3384376" cy="1067039"/>
          </a:xfrm>
          <a:prstGeom prst="homePlate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D2D2D2"/>
              </a:clrFrom>
              <a:clrTo>
                <a:srgbClr val="D2D2D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53847"/>
            <a:ext cx="2088232" cy="792385"/>
          </a:xfrm>
          <a:prstGeom prst="rect">
            <a:avLst/>
          </a:prstGeom>
        </p:spPr>
      </p:pic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DE3D68D1-28F4-4DBF-A57C-BF2335B5E18D}"/>
              </a:ext>
            </a:extLst>
          </p:cNvPr>
          <p:cNvSpPr/>
          <p:nvPr/>
        </p:nvSpPr>
        <p:spPr>
          <a:xfrm>
            <a:off x="-55012" y="5505796"/>
            <a:ext cx="7291308" cy="1067039"/>
          </a:xfrm>
          <a:prstGeom prst="homePlate">
            <a:avLst/>
          </a:prstGeom>
          <a:solidFill>
            <a:schemeClr val="bg1"/>
          </a:solidFill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en-GB" sz="2400" b="1" dirty="0">
                <a:solidFill>
                  <a:srgbClr val="8064A2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EDGMOND HALL CENTRE FOR OUTDOOR LEARNING</a:t>
            </a:r>
          </a:p>
          <a:p>
            <a:pPr lvl="0"/>
            <a:r>
              <a:rPr lang="en-GB" sz="2400" b="1" dirty="0">
                <a:solidFill>
                  <a:srgbClr val="8064A2">
                    <a:lumMod val="50000"/>
                  </a:srgbClr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 [your date]</a:t>
            </a:r>
          </a:p>
        </p:txBody>
      </p:sp>
    </p:spTree>
    <p:extLst>
      <p:ext uri="{BB962C8B-B14F-4D97-AF65-F5344CB8AC3E}">
        <p14:creationId xmlns:p14="http://schemas.microsoft.com/office/powerpoint/2010/main" val="136766310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7F88E1-8119-4160-9494-B9E83D2C1E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567DC37B-7A69-4CEA-B435-EFA4D09D79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80512" cy="6885384"/>
          </a:xfrm>
        </p:spPr>
      </p:pic>
    </p:spTree>
    <p:extLst>
      <p:ext uri="{BB962C8B-B14F-4D97-AF65-F5344CB8AC3E}">
        <p14:creationId xmlns:p14="http://schemas.microsoft.com/office/powerpoint/2010/main" val="838890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90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latin typeface="Arial Narrow" panose="020B0606020202030204" pitchFamily="34" charset="0"/>
              </a:rPr>
              <a:t>LEARNING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349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11560" y="167618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04356" y="1408667"/>
            <a:ext cx="359158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Whether it’s delivering high quality outdoor activities or simply learning through staying away from home and having fun, the </a:t>
            </a:r>
            <a:r>
              <a:rPr lang="en-GB" dirty="0" err="1"/>
              <a:t>Edgmond</a:t>
            </a:r>
            <a:r>
              <a:rPr lang="en-GB" dirty="0"/>
              <a:t> Hall team have the soft skills to help every young person achieve more than they ever expected. </a:t>
            </a:r>
          </a:p>
          <a:p>
            <a:endParaRPr lang="en-GB" dirty="0"/>
          </a:p>
          <a:p>
            <a:r>
              <a:rPr lang="en-GB" dirty="0"/>
              <a:t>We are specialists in residential experiences, and know how valuable it can be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04357" y="4879816"/>
            <a:ext cx="346184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Tailored Programmes</a:t>
            </a:r>
          </a:p>
          <a:p>
            <a:r>
              <a:rPr lang="en-GB" dirty="0"/>
              <a:t>Every visit is unique.  The team work with school and the pupils to shape an exciting, fun, and valuable visit to Edgmond Hall.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9E03365-F6B0-4A92-A80C-6530095A624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1339578"/>
            <a:ext cx="4454412" cy="2967752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  <a:softEdge rad="127000"/>
          </a:effectLst>
        </p:spPr>
      </p:pic>
      <p:grpSp>
        <p:nvGrpSpPr>
          <p:cNvPr id="17" name="Group 16"/>
          <p:cNvGrpSpPr/>
          <p:nvPr/>
        </p:nvGrpSpPr>
        <p:grpSpPr>
          <a:xfrm>
            <a:off x="4283967" y="4782073"/>
            <a:ext cx="4604357" cy="1026482"/>
            <a:chOff x="5019503" y="4437112"/>
            <a:chExt cx="3797632" cy="1296144"/>
          </a:xfrm>
        </p:grpSpPr>
        <p:sp>
          <p:nvSpPr>
            <p:cNvPr id="19" name="Rounded Rectangle 18"/>
            <p:cNvSpPr/>
            <p:nvPr/>
          </p:nvSpPr>
          <p:spPr>
            <a:xfrm>
              <a:off x="5019503" y="4437112"/>
              <a:ext cx="3797632" cy="1296144"/>
            </a:xfrm>
            <a:prstGeom prst="roundRect">
              <a:avLst/>
            </a:prstGeom>
            <a:solidFill>
              <a:srgbClr val="76B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76B900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116509" y="4623519"/>
              <a:ext cx="3600398" cy="81612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Our team work in partnership with teachers to deliver fun, and memorable experiences</a:t>
              </a:r>
            </a:p>
          </p:txBody>
        </p:sp>
      </p:grpSp>
      <p:pic>
        <p:nvPicPr>
          <p:cNvPr id="15" name="Picture 3" descr="Edgmond Hall Logo">
            <a:extLst>
              <a:ext uri="{FF2B5EF4-FFF2-40B4-BE49-F238E27FC236}">
                <a16:creationId xmlns:a16="http://schemas.microsoft.com/office/drawing/2014/main" id="{35CC7D53-6F63-43E2-BD5F-A06F8E437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96" y="133701"/>
            <a:ext cx="24860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1199AB4-320B-4035-B266-B4129366F52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D2D2D2"/>
              </a:clrFrom>
              <a:clrTo>
                <a:srgbClr val="D2D2D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948983"/>
            <a:ext cx="2088232" cy="79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8197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907"/>
            <a:ext cx="8229600" cy="1143000"/>
          </a:xfrm>
        </p:spPr>
        <p:txBody>
          <a:bodyPr>
            <a:normAutofit/>
          </a:bodyPr>
          <a:lstStyle/>
          <a:p>
            <a:pPr algn="l"/>
            <a:endParaRPr lang="en-GB" sz="2800" b="1" dirty="0">
              <a:latin typeface="Arial Narrow" panose="020B060602020203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32656"/>
            <a:ext cx="1997984" cy="719132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921" y="5877272"/>
            <a:ext cx="2301776" cy="7209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167618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71500" y="0"/>
            <a:ext cx="10287000" cy="6858000"/>
          </a:xfrm>
          <a:prstGeom prst="rect">
            <a:avLst/>
          </a:prstGeom>
        </p:spPr>
      </p:pic>
      <p:sp>
        <p:nvSpPr>
          <p:cNvPr id="3" name="Rounded Rectangular Callout 2"/>
          <p:cNvSpPr/>
          <p:nvPr/>
        </p:nvSpPr>
        <p:spPr>
          <a:xfrm>
            <a:off x="1013309" y="1860848"/>
            <a:ext cx="7117382" cy="2924620"/>
          </a:xfrm>
          <a:prstGeom prst="wedgeRoundRectCallout">
            <a:avLst>
              <a:gd name="adj1" fmla="val -20833"/>
              <a:gd name="adj2" fmla="val 68074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GB" sz="2400" dirty="0">
                <a:solidFill>
                  <a:prstClr val="white"/>
                </a:solidFill>
              </a:rPr>
              <a:t>To watch my students transform before my eyes into </a:t>
            </a:r>
            <a:r>
              <a:rPr lang="en-GB" sz="2400" b="1" dirty="0">
                <a:solidFill>
                  <a:prstClr val="white"/>
                </a:solidFill>
              </a:rPr>
              <a:t>a new version of themselves</a:t>
            </a:r>
            <a:r>
              <a:rPr lang="en-GB" sz="2400" dirty="0">
                <a:solidFill>
                  <a:prstClr val="white"/>
                </a:solidFill>
              </a:rPr>
              <a:t> - that was amazing! </a:t>
            </a:r>
            <a:r>
              <a:rPr lang="en-GB" sz="2400" i="1" dirty="0">
                <a:solidFill>
                  <a:prstClr val="white"/>
                </a:solidFill>
              </a:rPr>
              <a:t> </a:t>
            </a:r>
          </a:p>
          <a:p>
            <a:pPr fontAlgn="base"/>
            <a:endParaRPr lang="en-GB" i="1" dirty="0">
              <a:solidFill>
                <a:prstClr val="white"/>
              </a:solidFill>
            </a:endParaRPr>
          </a:p>
          <a:p>
            <a:pPr fontAlgn="base"/>
            <a:r>
              <a:rPr lang="en-GB" b="1" i="1" dirty="0">
                <a:solidFill>
                  <a:prstClr val="black"/>
                </a:solidFill>
              </a:rPr>
              <a:t>Assistant </a:t>
            </a:r>
            <a:r>
              <a:rPr lang="en-GB" b="1" i="1" dirty="0" err="1">
                <a:solidFill>
                  <a:prstClr val="black"/>
                </a:solidFill>
              </a:rPr>
              <a:t>Headteacher</a:t>
            </a:r>
            <a:r>
              <a:rPr lang="en-GB" b="1" i="1" dirty="0">
                <a:solidFill>
                  <a:prstClr val="black"/>
                </a:solidFill>
              </a:rPr>
              <a:t> - Sandwell</a:t>
            </a:r>
            <a:r>
              <a:rPr lang="en-GB" b="1" dirty="0">
                <a:solidFill>
                  <a:prstClr val="black"/>
                </a:solidFill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2274419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907"/>
            <a:ext cx="8229600" cy="1143000"/>
          </a:xfrm>
        </p:spPr>
        <p:txBody>
          <a:bodyPr>
            <a:normAutofit/>
          </a:bodyPr>
          <a:lstStyle/>
          <a:p>
            <a:pPr algn="l"/>
            <a:endParaRPr lang="en-GB" sz="2800" b="1" dirty="0">
              <a:latin typeface="Arial Narrow" panose="020B0606020202030204" pitchFamily="34" charset="0"/>
            </a:endParaRPr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332656"/>
            <a:ext cx="1997984" cy="719132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3921" y="5877272"/>
            <a:ext cx="2301776" cy="72099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167618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>
              <a:solidFill>
                <a:prstClr val="black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email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1239421" y="-730016"/>
            <a:ext cx="11455838" cy="7588016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ular Callout 2"/>
          <p:cNvSpPr/>
          <p:nvPr/>
        </p:nvSpPr>
        <p:spPr>
          <a:xfrm>
            <a:off x="677427" y="1585758"/>
            <a:ext cx="7789146" cy="3384376"/>
          </a:xfrm>
          <a:prstGeom prst="wedgeRoundRectCallout">
            <a:avLst>
              <a:gd name="adj1" fmla="val -20833"/>
              <a:gd name="adj2" fmla="val 68074"/>
              <a:gd name="adj3" fmla="val 16667"/>
            </a:avLst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fontAlgn="base"/>
            <a:r>
              <a:rPr lang="en-GB" sz="2400" dirty="0">
                <a:solidFill>
                  <a:prstClr val="white"/>
                </a:solidFill>
              </a:rPr>
              <a:t>We have seen a real change in </a:t>
            </a:r>
            <a:r>
              <a:rPr lang="en-GB" sz="2400" b="1" dirty="0">
                <a:solidFill>
                  <a:prstClr val="white"/>
                </a:solidFill>
              </a:rPr>
              <a:t>the progress and achievement</a:t>
            </a:r>
            <a:r>
              <a:rPr lang="en-GB" sz="2400" dirty="0">
                <a:solidFill>
                  <a:prstClr val="white"/>
                </a:solidFill>
              </a:rPr>
              <a:t> of our children.  Their </a:t>
            </a:r>
            <a:r>
              <a:rPr lang="en-GB" sz="2400" b="1" dirty="0">
                <a:solidFill>
                  <a:prstClr val="white"/>
                </a:solidFill>
              </a:rPr>
              <a:t>confidence</a:t>
            </a:r>
            <a:r>
              <a:rPr lang="en-GB" sz="2400" dirty="0">
                <a:solidFill>
                  <a:prstClr val="white"/>
                </a:solidFill>
              </a:rPr>
              <a:t> has increased exponentially.  This has translated in the classroom into a </a:t>
            </a:r>
            <a:r>
              <a:rPr lang="en-GB" sz="2400" b="1" dirty="0">
                <a:solidFill>
                  <a:prstClr val="white"/>
                </a:solidFill>
              </a:rPr>
              <a:t>better attitude for learning</a:t>
            </a:r>
            <a:r>
              <a:rPr lang="en-GB" sz="2400" dirty="0">
                <a:solidFill>
                  <a:prstClr val="white"/>
                </a:solidFill>
              </a:rPr>
              <a:t> and greater confidence in taking part in </a:t>
            </a:r>
            <a:r>
              <a:rPr lang="en-GB" sz="2400" b="1" dirty="0">
                <a:solidFill>
                  <a:prstClr val="white"/>
                </a:solidFill>
              </a:rPr>
              <a:t>whole class activities</a:t>
            </a:r>
            <a:r>
              <a:rPr lang="en-GB" sz="2400" dirty="0">
                <a:solidFill>
                  <a:prstClr val="white"/>
                </a:solidFill>
              </a:rPr>
              <a:t>. </a:t>
            </a:r>
          </a:p>
          <a:p>
            <a:pPr fontAlgn="base"/>
            <a:endParaRPr lang="en-GB" i="1" dirty="0">
              <a:solidFill>
                <a:prstClr val="white"/>
              </a:solidFill>
            </a:endParaRPr>
          </a:p>
          <a:p>
            <a:pPr fontAlgn="base"/>
            <a:r>
              <a:rPr lang="en-GB" b="1" i="1" dirty="0">
                <a:solidFill>
                  <a:prstClr val="black"/>
                </a:solidFill>
              </a:rPr>
              <a:t>Assistant </a:t>
            </a:r>
            <a:r>
              <a:rPr lang="en-GB" b="1" i="1" dirty="0" err="1">
                <a:solidFill>
                  <a:prstClr val="black"/>
                </a:solidFill>
              </a:rPr>
              <a:t>Headteacher</a:t>
            </a:r>
            <a:r>
              <a:rPr lang="en-GB" b="1" i="1" dirty="0">
                <a:solidFill>
                  <a:prstClr val="black"/>
                </a:solidFill>
              </a:rPr>
              <a:t> - Staffordshire</a:t>
            </a:r>
            <a:endParaRPr lang="en-GB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87258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47DA9EB-46D6-4226-9B7A-2CCA6179DC27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D2D2D2"/>
              </a:clrFrom>
              <a:clrTo>
                <a:srgbClr val="D2D2D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948983"/>
            <a:ext cx="2088232" cy="7923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90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latin typeface="Arial Narrow" panose="020B0606020202030204" pitchFamily="34" charset="0"/>
              </a:rPr>
              <a:t>WHY GO TO EDGMOND HALL?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349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95536" y="1388503"/>
            <a:ext cx="384169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 Narrow" panose="020B0606020202030204" pitchFamily="34" charset="0"/>
              </a:rPr>
              <a:t>A YOUNG PERSON’S PERSPECTIVE</a:t>
            </a:r>
          </a:p>
          <a:p>
            <a:endParaRPr lang="en-GB" dirty="0"/>
          </a:p>
          <a:p>
            <a:r>
              <a:rPr lang="en-GB" dirty="0"/>
              <a:t>Try out exciting activities like archery, orienteering and fencing. </a:t>
            </a:r>
          </a:p>
          <a:p>
            <a:endParaRPr lang="en-GB" dirty="0"/>
          </a:p>
          <a:p>
            <a:r>
              <a:rPr lang="en-GB" dirty="0"/>
              <a:t>Explore an amazing new place</a:t>
            </a:r>
          </a:p>
          <a:p>
            <a:endParaRPr lang="en-GB" dirty="0"/>
          </a:p>
          <a:p>
            <a:r>
              <a:rPr lang="en-GB" dirty="0"/>
              <a:t>Make new friends and get to know your classmates even better</a:t>
            </a:r>
          </a:p>
          <a:p>
            <a:endParaRPr lang="en-GB" dirty="0"/>
          </a:p>
          <a:p>
            <a:r>
              <a:rPr lang="en-GB" dirty="0"/>
              <a:t>It’s an adventure! Go beyond your comfort zone and be open to new experiences </a:t>
            </a:r>
          </a:p>
          <a:p>
            <a:endParaRPr lang="en-GB" dirty="0"/>
          </a:p>
          <a:p>
            <a:r>
              <a:rPr lang="en-GB" dirty="0"/>
              <a:t>Develop skills, discover passions, boost confidence</a:t>
            </a:r>
          </a:p>
        </p:txBody>
      </p:sp>
      <p:pic>
        <p:nvPicPr>
          <p:cNvPr id="5123" name="Picture 3" descr="Edgmond Hall Logo">
            <a:extLst>
              <a:ext uri="{FF2B5EF4-FFF2-40B4-BE49-F238E27FC236}">
                <a16:creationId xmlns:a16="http://schemas.microsoft.com/office/drawing/2014/main" id="{81BF9A9B-C7B0-47F0-B717-FB0A2912A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96" y="139063"/>
            <a:ext cx="24860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E520A9F-912A-4C10-B849-7D6D6C38BF5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115" y="1484784"/>
            <a:ext cx="3907640" cy="3101246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  <a:softEdge rad="127000"/>
          </a:effectLst>
        </p:spPr>
      </p:pic>
    </p:spTree>
    <p:extLst>
      <p:ext uri="{BB962C8B-B14F-4D97-AF65-F5344CB8AC3E}">
        <p14:creationId xmlns:p14="http://schemas.microsoft.com/office/powerpoint/2010/main" val="1469664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90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latin typeface="Arial Narrow" panose="020B0606020202030204" pitchFamily="34" charset="0"/>
              </a:rPr>
              <a:t>WHY GO TO EDGMOND HALL?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349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3" name="Picture 3" descr="Edgmond Hall Logo">
            <a:extLst>
              <a:ext uri="{FF2B5EF4-FFF2-40B4-BE49-F238E27FC236}">
                <a16:creationId xmlns:a16="http://schemas.microsoft.com/office/drawing/2014/main" id="{81BF9A9B-C7B0-47F0-B717-FB0A2912A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96" y="139063"/>
            <a:ext cx="24860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1A0B4C3-12B9-47ED-A886-A20DAF79117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364089" y="1408390"/>
            <a:ext cx="3322712" cy="3758223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9" name="TextBox 8"/>
          <p:cNvSpPr txBox="1"/>
          <p:nvPr/>
        </p:nvSpPr>
        <p:spPr>
          <a:xfrm>
            <a:off x="398525" y="1363990"/>
            <a:ext cx="446150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 Narrow" panose="020B0606020202030204" pitchFamily="34" charset="0"/>
              </a:rPr>
              <a:t>A PARENT’S PERSPECTIVE</a:t>
            </a:r>
          </a:p>
          <a:p>
            <a:endParaRPr lang="en-GB" dirty="0"/>
          </a:p>
          <a:p>
            <a:r>
              <a:rPr lang="en-GB" dirty="0"/>
              <a:t>Everyone who stays at </a:t>
            </a:r>
            <a:r>
              <a:rPr lang="en-GB" dirty="0" err="1"/>
              <a:t>Edgmond</a:t>
            </a:r>
            <a:r>
              <a:rPr lang="en-GB" dirty="0"/>
              <a:t> Hall gets a warm welcome and the centre soon becomes a home away from home</a:t>
            </a:r>
          </a:p>
          <a:p>
            <a:endParaRPr lang="en-GB" dirty="0"/>
          </a:p>
          <a:p>
            <a:r>
              <a:rPr lang="en-GB" dirty="0"/>
              <a:t>Develop independence &amp; critical thinking skills</a:t>
            </a:r>
          </a:p>
          <a:p>
            <a:endParaRPr lang="en-GB" dirty="0"/>
          </a:p>
          <a:p>
            <a:r>
              <a:rPr lang="en-GB" dirty="0"/>
              <a:t>Trying new things and sticking at them</a:t>
            </a:r>
          </a:p>
          <a:p>
            <a:endParaRPr lang="en-GB" dirty="0"/>
          </a:p>
          <a:p>
            <a:r>
              <a:rPr lang="en-GB" dirty="0"/>
              <a:t>Boost cohesion and sense of belonging</a:t>
            </a:r>
          </a:p>
          <a:p>
            <a:endParaRPr lang="en-GB" dirty="0"/>
          </a:p>
          <a:p>
            <a:r>
              <a:rPr lang="en-GB" dirty="0"/>
              <a:t>All inclusive – no hidden extras</a:t>
            </a:r>
          </a:p>
          <a:p>
            <a:endParaRPr lang="en-GB" dirty="0"/>
          </a:p>
          <a:p>
            <a:r>
              <a:rPr lang="en-GB" dirty="0"/>
              <a:t>School and centre staff work as one team to provide the best experience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1181EE21-7BB7-4979-8FF2-EB78A60CB8AD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D2D2D2"/>
              </a:clrFrom>
              <a:clrTo>
                <a:srgbClr val="D2D2D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948983"/>
            <a:ext cx="2088232" cy="79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2545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90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latin typeface="Arial Narrow" panose="020B0606020202030204" pitchFamily="34" charset="0"/>
              </a:rPr>
              <a:t>THE EVIDENCE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349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11560" y="167618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539550" y="1676182"/>
            <a:ext cx="4461507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latin typeface="Arial Narrow" panose="020B0606020202030204" pitchFamily="34" charset="0"/>
              </a:rPr>
              <a:t>LEARNING AWAY – BRILLIANT RESIDENTIALS</a:t>
            </a:r>
          </a:p>
          <a:p>
            <a:endParaRPr lang="en-GB" dirty="0"/>
          </a:p>
          <a:p>
            <a:r>
              <a:rPr lang="en-GB" dirty="0"/>
              <a:t>Compelling 5 year research that shows a residential experience can: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Improve students’ engagement with learning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Support students’ achievement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Improve resilience, self-confidence &amp; wellbeing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Smooth transition</a:t>
            </a:r>
          </a:p>
          <a:p>
            <a:pPr marL="285750" indent="-285750">
              <a:buFontTx/>
              <a:buChar char="-"/>
            </a:pPr>
            <a:endParaRPr lang="en-GB" dirty="0"/>
          </a:p>
          <a:p>
            <a:r>
              <a:rPr lang="en-GB" dirty="0"/>
              <a:t>www.learningaway.org.uk</a:t>
            </a:r>
          </a:p>
          <a:p>
            <a:r>
              <a:rPr lang="en-GB" dirty="0"/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120" y="1828686"/>
            <a:ext cx="2736304" cy="2736304"/>
          </a:xfrm>
          <a:prstGeom prst="rect">
            <a:avLst/>
          </a:prstGeom>
          <a:ln>
            <a:noFill/>
          </a:ln>
          <a:effectLst>
            <a:reflection blurRad="6350" stA="52000" endA="300" endPos="35000" dir="5400000" sy="-100000" algn="bl" rotWithShape="0"/>
            <a:softEdge rad="127000"/>
          </a:effectLst>
        </p:spPr>
      </p:pic>
      <p:pic>
        <p:nvPicPr>
          <p:cNvPr id="9" name="Picture 3" descr="Edgmond Hall Logo">
            <a:extLst>
              <a:ext uri="{FF2B5EF4-FFF2-40B4-BE49-F238E27FC236}">
                <a16:creationId xmlns:a16="http://schemas.microsoft.com/office/drawing/2014/main" id="{81BF9A9B-C7B0-47F0-B717-FB0A2912A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96" y="139063"/>
            <a:ext cx="24860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A95A7B3-542A-4D7C-9B08-0AF8D7B9B17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D2D2D2"/>
              </a:clrFrom>
              <a:clrTo>
                <a:srgbClr val="D2D2D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948983"/>
            <a:ext cx="2088232" cy="79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3140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90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latin typeface="Arial Narrow" panose="020B0606020202030204" pitchFamily="34" charset="0"/>
              </a:rPr>
              <a:t>BEDROOMS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11560" y="167618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559588" y="1462041"/>
            <a:ext cx="401241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We have 60 beds in comfortable dormitories  </a:t>
            </a:r>
          </a:p>
          <a:p>
            <a:endParaRPr lang="en-GB" dirty="0"/>
          </a:p>
          <a:p>
            <a:r>
              <a:rPr lang="en-GB" dirty="0"/>
              <a:t>Rooms sleep between 6 and 16 pupils</a:t>
            </a:r>
          </a:p>
          <a:p>
            <a:endParaRPr lang="en-GB" dirty="0"/>
          </a:p>
          <a:p>
            <a:r>
              <a:rPr lang="en-GB" dirty="0"/>
              <a:t>Groups of 36+ have sole use of the centre</a:t>
            </a:r>
          </a:p>
          <a:p>
            <a:endParaRPr lang="en-GB" dirty="0"/>
          </a:p>
          <a:p>
            <a:r>
              <a:rPr lang="en-GB" dirty="0"/>
              <a:t>All bedding is provided.</a:t>
            </a:r>
          </a:p>
          <a:p>
            <a:endParaRPr lang="en-GB" dirty="0"/>
          </a:p>
          <a:p>
            <a:r>
              <a:rPr lang="en-GB" dirty="0"/>
              <a:t>Pupils sleep in gender separated areas</a:t>
            </a:r>
          </a:p>
          <a:p>
            <a:endParaRPr lang="en-GB" dirty="0"/>
          </a:p>
          <a:p>
            <a:r>
              <a:rPr lang="en-GB" dirty="0"/>
              <a:t>Showers and toilet facilities are nearby</a:t>
            </a:r>
          </a:p>
          <a:p>
            <a:endParaRPr lang="en-GB" dirty="0"/>
          </a:p>
          <a:p>
            <a:r>
              <a:rPr lang="en-GB" dirty="0"/>
              <a:t>Teacher rooms are nearby and centre staff are on hand to provide 24 hour on-site support. 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2E55D27-A2CE-42FC-8B08-2359EFC4D0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16016" y="1676182"/>
            <a:ext cx="4146526" cy="3214837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Picture 3" descr="Edgmond Hall Logo">
            <a:extLst>
              <a:ext uri="{FF2B5EF4-FFF2-40B4-BE49-F238E27FC236}">
                <a16:creationId xmlns:a16="http://schemas.microsoft.com/office/drawing/2014/main" id="{81BF9A9B-C7B0-47F0-B717-FB0A2912A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96" y="139063"/>
            <a:ext cx="24860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349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7E9D5ACF-CEAB-445E-82DD-2C246E30AB23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clrChange>
              <a:clrFrom>
                <a:srgbClr val="D2D2D2"/>
              </a:clrFrom>
              <a:clrTo>
                <a:srgbClr val="D2D2D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948983"/>
            <a:ext cx="2088232" cy="79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27216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90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latin typeface="Arial Narrow" panose="020B0606020202030204" pitchFamily="34" charset="0"/>
              </a:rPr>
              <a:t>FOOD GLORIOUS FOOD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349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11560" y="167618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528846" y="1422377"/>
            <a:ext cx="374441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Home cooked food</a:t>
            </a:r>
          </a:p>
          <a:p>
            <a:endParaRPr lang="en-GB" dirty="0"/>
          </a:p>
          <a:p>
            <a:r>
              <a:rPr lang="en-GB" dirty="0"/>
              <a:t>We cater for all dietary requirements</a:t>
            </a:r>
          </a:p>
          <a:p>
            <a:endParaRPr lang="en-GB" dirty="0"/>
          </a:p>
          <a:p>
            <a:r>
              <a:rPr lang="en-GB" dirty="0"/>
              <a:t>Plenty of choice and variety</a:t>
            </a:r>
          </a:p>
          <a:p>
            <a:endParaRPr lang="en-GB" dirty="0"/>
          </a:p>
          <a:p>
            <a:r>
              <a:rPr lang="en-GB" dirty="0"/>
              <a:t>Example meals:</a:t>
            </a:r>
          </a:p>
          <a:p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Lasagne with salad &amp; garlic bread</a:t>
            </a:r>
          </a:p>
          <a:p>
            <a:pPr marL="285750" indent="-285750">
              <a:buFontTx/>
              <a:buChar char="-"/>
            </a:pPr>
            <a:r>
              <a:rPr lang="en-GB" dirty="0"/>
              <a:t>Vegetable curry with rice &amp; </a:t>
            </a:r>
            <a:r>
              <a:rPr lang="en-GB" dirty="0" err="1"/>
              <a:t>naan</a:t>
            </a:r>
            <a:endParaRPr lang="en-GB" dirty="0"/>
          </a:p>
          <a:p>
            <a:pPr marL="285750" indent="-285750">
              <a:buFontTx/>
              <a:buChar char="-"/>
            </a:pPr>
            <a:r>
              <a:rPr lang="en-GB" dirty="0"/>
              <a:t>Toad in the hole with mash &amp; veg</a:t>
            </a:r>
          </a:p>
          <a:p>
            <a:pPr marL="285750" indent="-285750">
              <a:buFontTx/>
              <a:buChar char="-"/>
            </a:pPr>
            <a:r>
              <a:rPr lang="en-GB" dirty="0"/>
              <a:t>Fish fingers &amp; chips</a:t>
            </a:r>
          </a:p>
          <a:p>
            <a:pPr marL="285750" indent="-285750">
              <a:buFontTx/>
              <a:buChar char="-"/>
            </a:pPr>
            <a:r>
              <a:rPr lang="en-GB" dirty="0"/>
              <a:t>Tuna pasta bake</a:t>
            </a:r>
          </a:p>
          <a:p>
            <a:endParaRPr lang="en-GB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15CBEDF-8531-4AA4-8E8A-232EF47C21E6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285" y="1426007"/>
            <a:ext cx="4259176" cy="240496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5" name="Picture 3" descr="Edgmond Hall Logo">
            <a:extLst>
              <a:ext uri="{FF2B5EF4-FFF2-40B4-BE49-F238E27FC236}">
                <a16:creationId xmlns:a16="http://schemas.microsoft.com/office/drawing/2014/main" id="{81BF9A9B-C7B0-47F0-B717-FB0A2912AF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96" y="139063"/>
            <a:ext cx="24860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4083" y="4254576"/>
            <a:ext cx="2321580" cy="113811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1A11C54-2574-4560-9802-F29C8CDE6F4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D2D2D2"/>
              </a:clrFrom>
              <a:clrTo>
                <a:srgbClr val="D2D2D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948983"/>
            <a:ext cx="2088232" cy="79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60142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A977BA-2659-4E0C-9AE7-1824C21969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167618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3852EA00-694F-4934-A338-78DA0F67D6E0}"/>
              </a:ext>
            </a:extLst>
          </p:cNvPr>
          <p:cNvSpPr/>
          <p:nvPr/>
        </p:nvSpPr>
        <p:spPr>
          <a:xfrm rot="10800000" flipH="1" flipV="1">
            <a:off x="-108520" y="188640"/>
            <a:ext cx="5242344" cy="898132"/>
          </a:xfrm>
          <a:prstGeom prst="homePlate">
            <a:avLst/>
          </a:prstGeom>
          <a:solidFill>
            <a:srgbClr val="82C6E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WE CAN’T WAIT TO SEE YOU!</a:t>
            </a:r>
            <a:endParaRPr lang="en-GB" sz="24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BBF10D90-5BCC-426C-87DD-8F2BC73E2AB4}"/>
              </a:ext>
            </a:extLst>
          </p:cNvPr>
          <p:cNvSpPr/>
          <p:nvPr/>
        </p:nvSpPr>
        <p:spPr>
          <a:xfrm rot="10800000" flipV="1">
            <a:off x="5004048" y="5696774"/>
            <a:ext cx="4176464" cy="898132"/>
          </a:xfrm>
          <a:prstGeom prst="homePlate">
            <a:avLst/>
          </a:prstGeom>
          <a:solidFill>
            <a:srgbClr val="82C6E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sandwellresidentials.co.uk</a:t>
            </a:r>
            <a:endParaRPr lang="en-GB" sz="24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20274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072A9A9-BF3E-43B0-921B-A381DF82EAB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1886"/>
            <a:ext cx="9297614" cy="694858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11560" y="167618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156098985"/>
              </p:ext>
            </p:extLst>
          </p:nvPr>
        </p:nvGraphicFramePr>
        <p:xfrm>
          <a:off x="5220072" y="1412776"/>
          <a:ext cx="3456385" cy="45243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pSp>
        <p:nvGrpSpPr>
          <p:cNvPr id="14" name="Group 13"/>
          <p:cNvGrpSpPr/>
          <p:nvPr/>
        </p:nvGrpSpPr>
        <p:grpSpPr>
          <a:xfrm>
            <a:off x="6804248" y="622559"/>
            <a:ext cx="1728192" cy="596700"/>
            <a:chOff x="0" y="3883507"/>
            <a:chExt cx="3456385" cy="596700"/>
          </a:xfrm>
          <a:solidFill>
            <a:srgbClr val="76B900"/>
          </a:solidFill>
        </p:grpSpPr>
        <p:sp>
          <p:nvSpPr>
            <p:cNvPr id="15" name="Rounded Rectangle 14"/>
            <p:cNvSpPr/>
            <p:nvPr/>
          </p:nvSpPr>
          <p:spPr>
            <a:xfrm>
              <a:off x="0" y="3883507"/>
              <a:ext cx="3456385" cy="59670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6" name="Rounded Rectangle 4"/>
            <p:cNvSpPr/>
            <p:nvPr/>
          </p:nvSpPr>
          <p:spPr>
            <a:xfrm>
              <a:off x="144016" y="3912635"/>
              <a:ext cx="3168353" cy="53844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7150" tIns="57150" rIns="57150" bIns="57150" numCol="1" spcCol="1270" anchor="ctr" anchorCtr="0">
              <a:noAutofit/>
            </a:bodyPr>
            <a:lstStyle/>
            <a:p>
              <a:pPr lvl="0" algn="ctr" defTabSz="6667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sz="2800" b="1" kern="1200" dirty="0">
                  <a:latin typeface="Arial Narrow" panose="020B0606020202030204" pitchFamily="34" charset="0"/>
                </a:rPr>
                <a:t>AGENDA</a:t>
              </a:r>
              <a:endParaRPr lang="en-GB" sz="3200" b="1" kern="1200" dirty="0">
                <a:latin typeface="Arial Narrow" panose="020B0606020202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373508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3CFFF3-DE8F-4697-8022-4A09F9A63E6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40" y="1160748"/>
            <a:ext cx="7596335" cy="569725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90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latin typeface="Arial Narrow" panose="020B0606020202030204" pitchFamily="34" charset="0"/>
              </a:rPr>
              <a:t>ABOUT SANDWELL RESIDENTIAL SERVICE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349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779912" y="1628800"/>
            <a:ext cx="47525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Edgmond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Hall 		Shropshire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Frank Chapman Centre	Wyre Forest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Ingestre Arts		Staffordshire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Plas Gwynant		Snowdonia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F0EF4681-B522-4182-A818-8FEE1FAC310C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clrChange>
              <a:clrFrom>
                <a:srgbClr val="D2D2D2"/>
              </a:clrFrom>
              <a:clrTo>
                <a:srgbClr val="D2D2D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948983"/>
            <a:ext cx="2088232" cy="792385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9F07E19A-0B78-4D45-9F3A-B99EF4D152A0}"/>
              </a:ext>
            </a:extLst>
          </p:cNvPr>
          <p:cNvSpPr txBox="1"/>
          <p:nvPr/>
        </p:nvSpPr>
        <p:spPr>
          <a:xfrm>
            <a:off x="3491880" y="1268760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4 SUPER VENUES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95B160D-D587-4D2A-B415-C67FBCA58BA8}"/>
              </a:ext>
            </a:extLst>
          </p:cNvPr>
          <p:cNvSpPr txBox="1"/>
          <p:nvPr/>
        </p:nvSpPr>
        <p:spPr>
          <a:xfrm>
            <a:off x="3491880" y="299695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HOME FROM HOME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9A81648-8CE7-4AC1-B610-691353C54244}"/>
              </a:ext>
            </a:extLst>
          </p:cNvPr>
          <p:cNvSpPr txBox="1"/>
          <p:nvPr/>
        </p:nvSpPr>
        <p:spPr>
          <a:xfrm>
            <a:off x="3491880" y="4293096"/>
            <a:ext cx="331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TAILORED PROGRAMMES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972226-DDF6-4B86-961F-4BEDE4DA5311}"/>
              </a:ext>
            </a:extLst>
          </p:cNvPr>
          <p:cNvSpPr txBox="1"/>
          <p:nvPr/>
        </p:nvSpPr>
        <p:spPr>
          <a:xfrm>
            <a:off x="3491880" y="5517232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 Narrow" panose="020B0606020202030204" pitchFamily="34" charset="0"/>
                <a:ea typeface="+mn-ea"/>
                <a:cs typeface="+mn-cs"/>
              </a:rPr>
              <a:t>THE HIGHEST STANDARDS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4065C16-F9BC-40A9-82D5-72694FC08F5C}"/>
              </a:ext>
            </a:extLst>
          </p:cNvPr>
          <p:cNvSpPr txBox="1"/>
          <p:nvPr/>
        </p:nvSpPr>
        <p:spPr>
          <a:xfrm>
            <a:off x="3779911" y="3430741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Small, welcoming centres.  Have the place to yourselves!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3793ADD-A863-4537-91B3-4087C0E11A86}"/>
              </a:ext>
            </a:extLst>
          </p:cNvPr>
          <p:cNvSpPr txBox="1"/>
          <p:nvPr/>
        </p:nvSpPr>
        <p:spPr>
          <a:xfrm>
            <a:off x="3779911" y="4653136"/>
            <a:ext cx="47525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real learning experience: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programme is designed with school.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5D2DFF5D-B37C-4AAD-B74D-B716FEB5E50A}"/>
              </a:ext>
            </a:extLst>
          </p:cNvPr>
          <p:cNvSpPr txBox="1"/>
          <p:nvPr/>
        </p:nvSpPr>
        <p:spPr>
          <a:xfrm>
            <a:off x="3777142" y="5922567"/>
            <a:ext cx="21630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14,000 </a:t>
            </a:r>
            <a:r>
              <a:rPr kumimoji="0" lang="en-GB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pax</a:t>
            </a: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p/a from across the UK</a:t>
            </a:r>
          </a:p>
        </p:txBody>
      </p:sp>
    </p:spTree>
    <p:extLst>
      <p:ext uri="{BB962C8B-B14F-4D97-AF65-F5344CB8AC3E}">
        <p14:creationId xmlns:p14="http://schemas.microsoft.com/office/powerpoint/2010/main" val="1247200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90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latin typeface="Arial Narrow" panose="020B0606020202030204" pitchFamily="34" charset="0"/>
              </a:rPr>
              <a:t>EDGMOND HALL: CENTRE FACTS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349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11560" y="167618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404357" y="1428981"/>
            <a:ext cx="416764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Location </a:t>
            </a:r>
          </a:p>
          <a:p>
            <a:r>
              <a:rPr lang="en-GB" dirty="0"/>
              <a:t>An attractive Georgian farm set in rural Shropshire,  near to Newport.</a:t>
            </a:r>
          </a:p>
          <a:p>
            <a:endParaRPr lang="en-GB" dirty="0"/>
          </a:p>
          <a:p>
            <a:r>
              <a:rPr lang="en-GB" dirty="0" err="1"/>
              <a:t>Edgmond</a:t>
            </a:r>
            <a:r>
              <a:rPr lang="en-GB" dirty="0"/>
              <a:t>, Newport, Shropshire. TF10 8JY </a:t>
            </a:r>
          </a:p>
          <a:p>
            <a:endParaRPr lang="en-GB" dirty="0"/>
          </a:p>
        </p:txBody>
      </p:sp>
      <p:grpSp>
        <p:nvGrpSpPr>
          <p:cNvPr id="16" name="Group 15"/>
          <p:cNvGrpSpPr/>
          <p:nvPr/>
        </p:nvGrpSpPr>
        <p:grpSpPr>
          <a:xfrm>
            <a:off x="4942266" y="4561978"/>
            <a:ext cx="3816423" cy="1171278"/>
            <a:chOff x="5148065" y="4437112"/>
            <a:chExt cx="3797632" cy="1296144"/>
          </a:xfrm>
        </p:grpSpPr>
        <p:sp>
          <p:nvSpPr>
            <p:cNvPr id="9" name="Rounded Rectangle 8"/>
            <p:cNvSpPr/>
            <p:nvPr/>
          </p:nvSpPr>
          <p:spPr>
            <a:xfrm>
              <a:off x="5148065" y="4437112"/>
              <a:ext cx="3797632" cy="1296144"/>
            </a:xfrm>
            <a:prstGeom prst="roundRect">
              <a:avLst/>
            </a:prstGeom>
            <a:solidFill>
              <a:srgbClr val="76B9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rgbClr val="76B900"/>
                </a:solidFill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246681" y="4623519"/>
              <a:ext cx="3600399" cy="10217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GB" b="1" dirty="0">
                  <a:solidFill>
                    <a:schemeClr val="bg1"/>
                  </a:solidFill>
                </a:rPr>
                <a:t>60 beds</a:t>
              </a:r>
            </a:p>
            <a:p>
              <a:pPr algn="r"/>
              <a:r>
                <a:rPr lang="en-GB" b="1" dirty="0">
                  <a:solidFill>
                    <a:schemeClr val="bg1"/>
                  </a:solidFill>
                </a:rPr>
                <a:t>Dorms of  6 to 16</a:t>
              </a:r>
            </a:p>
            <a:p>
              <a:pPr algn="r"/>
              <a:r>
                <a:rPr lang="en-GB" b="1" dirty="0">
                  <a:solidFill>
                    <a:schemeClr val="bg1"/>
                  </a:solidFill>
                </a:rPr>
                <a:t>Groups of 36+ have sole occupancy</a:t>
              </a:r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 rotWithShape="1"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8104" y="4553279"/>
              <a:ext cx="1207825" cy="603913"/>
            </a:xfrm>
            <a:prstGeom prst="rect">
              <a:avLst/>
            </a:prstGeom>
          </p:spPr>
        </p:pic>
      </p:grpSp>
      <p:sp>
        <p:nvSpPr>
          <p:cNvPr id="17" name="TextBox 16"/>
          <p:cNvSpPr txBox="1"/>
          <p:nvPr/>
        </p:nvSpPr>
        <p:spPr>
          <a:xfrm>
            <a:off x="419140" y="3057452"/>
            <a:ext cx="393683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Outside</a:t>
            </a:r>
          </a:p>
          <a:p>
            <a:r>
              <a:rPr lang="en-GB" dirty="0"/>
              <a:t>43 acres of gardens, woodland and fields with small  animals on site.  Plenty of safe space to play and explore.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5311" y="4424424"/>
            <a:ext cx="4186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Inside</a:t>
            </a:r>
          </a:p>
          <a:p>
            <a:r>
              <a:rPr lang="en-GB" dirty="0"/>
              <a:t>Spacious rooms for creative experiences, team games, fencing, and recreation.</a:t>
            </a:r>
          </a:p>
        </p:txBody>
      </p:sp>
      <p:pic>
        <p:nvPicPr>
          <p:cNvPr id="1027" name="Picture 3" descr="Edgmond Hall Logo">
            <a:extLst>
              <a:ext uri="{FF2B5EF4-FFF2-40B4-BE49-F238E27FC236}">
                <a16:creationId xmlns:a16="http://schemas.microsoft.com/office/drawing/2014/main" id="{35CC7D53-6F63-43E2-BD5F-A06F8E437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96" y="133701"/>
            <a:ext cx="24860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E54E75A4-ECBA-4DB3-8F48-703EEE099FD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702227" y="1344862"/>
            <a:ext cx="4201735" cy="3117676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67618498-33D3-417B-8C41-086E3ACB3203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clrChange>
              <a:clrFrom>
                <a:srgbClr val="D2D2D2"/>
              </a:clrFrom>
              <a:clrTo>
                <a:srgbClr val="D2D2D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948983"/>
            <a:ext cx="2088232" cy="79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6364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90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latin typeface="Arial Narrow" panose="020B0606020202030204" pitchFamily="34" charset="0"/>
              </a:rPr>
              <a:t>EDGMOND HALL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349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Picture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420" y="5785595"/>
            <a:ext cx="1044548" cy="972927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5877272"/>
            <a:ext cx="1201950" cy="93162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4E1DB3-493E-4B54-832D-379767A05DBB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8548" y="3645024"/>
            <a:ext cx="2863932" cy="206545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B5E9BE56-247B-45E0-A1E3-926890384EC1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8495" y="1493386"/>
            <a:ext cx="2844037" cy="20516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8301EBD-860A-4C76-8160-A71571E0B21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3644300"/>
            <a:ext cx="2422874" cy="305442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88642F-2835-4986-8779-815612D4999D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849" y="1478302"/>
            <a:ext cx="2983570" cy="205439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58CE02E-FF08-48CA-9C7F-57B0F60AE90E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0982" y="3656077"/>
            <a:ext cx="3100978" cy="205439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A469CE5-60E9-45ED-8084-79BCAC9F6AAB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40674" y="1493386"/>
            <a:ext cx="2552996" cy="2051604"/>
          </a:xfrm>
          <a:prstGeom prst="rect">
            <a:avLst/>
          </a:prstGeom>
        </p:spPr>
      </p:pic>
      <p:pic>
        <p:nvPicPr>
          <p:cNvPr id="14" name="Picture 3" descr="Edgmond Hall Logo">
            <a:extLst>
              <a:ext uri="{FF2B5EF4-FFF2-40B4-BE49-F238E27FC236}">
                <a16:creationId xmlns:a16="http://schemas.microsoft.com/office/drawing/2014/main" id="{35CC7D53-6F63-43E2-BD5F-A06F8E437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96" y="133701"/>
            <a:ext cx="24860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52A255A5-FB23-4B0C-AB33-8DBB2D8380CE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clrChange>
              <a:clrFrom>
                <a:srgbClr val="D2D2D2"/>
              </a:clrFrom>
              <a:clrTo>
                <a:srgbClr val="D2D2D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948983"/>
            <a:ext cx="2088232" cy="7923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422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6FDC11-2CAE-4C09-A382-FE60EFE9207F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-2331640"/>
            <a:ext cx="9252520" cy="9252520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114C2AB1-6ACA-4008-B6E5-A28CF36A4F09}"/>
              </a:ext>
            </a:extLst>
          </p:cNvPr>
          <p:cNvSpPr/>
          <p:nvPr/>
        </p:nvSpPr>
        <p:spPr>
          <a:xfrm rot="10800000" flipV="1">
            <a:off x="2627784" y="5733256"/>
            <a:ext cx="6571228" cy="898132"/>
          </a:xfrm>
          <a:prstGeom prst="homePlate">
            <a:avLst/>
          </a:prstGeom>
          <a:solidFill>
            <a:srgbClr val="82C6E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Private woodland and gardens to explore…</a:t>
            </a:r>
            <a:endParaRPr lang="en-GB" sz="24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496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>
            <a:extLst>
              <a:ext uri="{FF2B5EF4-FFF2-40B4-BE49-F238E27FC236}">
                <a16:creationId xmlns:a16="http://schemas.microsoft.com/office/drawing/2014/main" id="{B58135D7-FE6C-426E-BF91-A80080542E9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0"/>
            <a:ext cx="10066879" cy="6859833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2740C083-1864-4921-83FD-F48E35460D6A}"/>
              </a:ext>
            </a:extLst>
          </p:cNvPr>
          <p:cNvSpPr/>
          <p:nvPr/>
        </p:nvSpPr>
        <p:spPr>
          <a:xfrm rot="10800000" flipH="1" flipV="1">
            <a:off x="-108520" y="332656"/>
            <a:ext cx="5242344" cy="898132"/>
          </a:xfrm>
          <a:prstGeom prst="homePlate">
            <a:avLst/>
          </a:prstGeom>
          <a:solidFill>
            <a:srgbClr val="82C6E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… space to try new things…</a:t>
            </a:r>
            <a:endParaRPr lang="en-GB" sz="24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24334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1082E8F6-FAA9-49F1-95CC-60DBECEBC4A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937120" y="-2029"/>
            <a:ext cx="10081120" cy="6858000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7B1C4C52-9FC6-425B-92A6-93A0184492C4}"/>
              </a:ext>
            </a:extLst>
          </p:cNvPr>
          <p:cNvSpPr/>
          <p:nvPr/>
        </p:nvSpPr>
        <p:spPr>
          <a:xfrm rot="10800000" flipV="1">
            <a:off x="5508104" y="5733256"/>
            <a:ext cx="3662264" cy="898132"/>
          </a:xfrm>
          <a:prstGeom prst="homePlate">
            <a:avLst/>
          </a:prstGeom>
          <a:solidFill>
            <a:srgbClr val="82C6E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2800" b="1" dirty="0">
                <a:solidFill>
                  <a:schemeClr val="tx1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And time to play.</a:t>
            </a:r>
            <a:endParaRPr lang="en-GB" sz="2400" b="1" dirty="0">
              <a:solidFill>
                <a:schemeClr val="tx1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4815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>
            <a:extLst>
              <a:ext uri="{FF2B5EF4-FFF2-40B4-BE49-F238E27FC236}">
                <a16:creationId xmlns:a16="http://schemas.microsoft.com/office/drawing/2014/main" id="{96EEB96C-D49C-4EBA-87EB-5D110494E87B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D2D2D2"/>
              </a:clrFrom>
              <a:clrTo>
                <a:srgbClr val="D2D2D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240" y="5948983"/>
            <a:ext cx="2088232" cy="79238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DDDA7A0-E655-4E8E-A0EB-84467D34ADC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1305" y="1676182"/>
            <a:ext cx="4508935" cy="3004078"/>
          </a:xfrm>
          <a:prstGeom prst="rect">
            <a:avLst/>
          </a:prstGeom>
          <a:effectLst>
            <a:reflection blurRad="6350" stA="50000" endA="300" endPos="55500" dist="50800" dir="5400000" sy="-100000" algn="bl" rotWithShape="0"/>
            <a:softEdge rad="127000"/>
          </a:effec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5907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GB" sz="2800" b="1" dirty="0">
                <a:latin typeface="Arial Narrow" panose="020B0606020202030204" pitchFamily="34" charset="0"/>
              </a:rPr>
              <a:t>ACTIVITIES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124744"/>
            <a:ext cx="9144000" cy="0"/>
          </a:xfrm>
          <a:prstGeom prst="line">
            <a:avLst/>
          </a:prstGeom>
          <a:ln w="34925"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611560" y="1676182"/>
            <a:ext cx="79208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415275"/>
            <a:ext cx="38648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Activities at Edgmond Hall are all about adventure, exploration, and exciting challenge.  </a:t>
            </a:r>
          </a:p>
          <a:p>
            <a:endParaRPr lang="en-GB" dirty="0"/>
          </a:p>
          <a:p>
            <a:r>
              <a:rPr lang="en-GB" dirty="0"/>
              <a:t>We make full use of the beautiful woodland and gardens, as well as taking students off site to nearby attractions.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95536" y="3803759"/>
            <a:ext cx="4762753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/>
              <a:t>Activities include: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Archery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Fencing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Shelter building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Nature trails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Meeting our animals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Night walk and campfires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Orienteering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/>
              <a:t>Team building and problem solving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F758789C-C1D3-4BC2-8E73-C178B2BF21D6}"/>
              </a:ext>
            </a:extLst>
          </p:cNvPr>
          <p:cNvGrpSpPr/>
          <p:nvPr/>
        </p:nvGrpSpPr>
        <p:grpSpPr>
          <a:xfrm>
            <a:off x="4599371" y="4992226"/>
            <a:ext cx="4149093" cy="675787"/>
            <a:chOff x="4860032" y="4770057"/>
            <a:chExt cx="3769687" cy="661216"/>
          </a:xfrm>
        </p:grpSpPr>
        <p:grpSp>
          <p:nvGrpSpPr>
            <p:cNvPr id="16" name="Group 15"/>
            <p:cNvGrpSpPr/>
            <p:nvPr/>
          </p:nvGrpSpPr>
          <p:grpSpPr>
            <a:xfrm>
              <a:off x="4860032" y="4770057"/>
              <a:ext cx="3769687" cy="661216"/>
              <a:chOff x="5019502" y="4437112"/>
              <a:chExt cx="3797632" cy="1296144"/>
            </a:xfrm>
          </p:grpSpPr>
          <p:sp>
            <p:nvSpPr>
              <p:cNvPr id="9" name="Rounded Rectangle 8"/>
              <p:cNvSpPr/>
              <p:nvPr/>
            </p:nvSpPr>
            <p:spPr>
              <a:xfrm>
                <a:off x="5019502" y="4437112"/>
                <a:ext cx="3797632" cy="1296144"/>
              </a:xfrm>
              <a:prstGeom prst="roundRect">
                <a:avLst/>
              </a:prstGeom>
              <a:solidFill>
                <a:srgbClr val="76B9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>
                  <a:solidFill>
                    <a:srgbClr val="76B900"/>
                  </a:solidFill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163039" y="4637343"/>
                <a:ext cx="3600398" cy="47485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GB" b="1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9352E041-79E6-4C3F-8FAC-3567134FBFA3}"/>
                </a:ext>
              </a:extLst>
            </p:cNvPr>
            <p:cNvSpPr/>
            <p:nvPr/>
          </p:nvSpPr>
          <p:spPr>
            <a:xfrm>
              <a:off x="5002513" y="4777502"/>
              <a:ext cx="3573904" cy="60469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GB" b="1" dirty="0">
                  <a:solidFill>
                    <a:schemeClr val="bg1"/>
                  </a:solidFill>
                </a:rPr>
                <a:t>We include time to play; this is a great chance for relationships develop.</a:t>
              </a:r>
            </a:p>
          </p:txBody>
        </p:sp>
      </p:grpSp>
      <p:pic>
        <p:nvPicPr>
          <p:cNvPr id="15" name="Picture 3" descr="Edgmond Hall Logo">
            <a:extLst>
              <a:ext uri="{FF2B5EF4-FFF2-40B4-BE49-F238E27FC236}">
                <a16:creationId xmlns:a16="http://schemas.microsoft.com/office/drawing/2014/main" id="{35CC7D53-6F63-43E2-BD5F-A06F8E4370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796" y="133701"/>
            <a:ext cx="2486025" cy="93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1425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2932</TotalTime>
  <Words>715</Words>
  <Application>Microsoft Office PowerPoint</Application>
  <PresentationFormat>On-screen Show (4:3)</PresentationFormat>
  <Paragraphs>155</Paragraphs>
  <Slides>19</Slides>
  <Notes>18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3" baseType="lpstr">
      <vt:lpstr>Arial</vt:lpstr>
      <vt:lpstr>Arial Narrow</vt:lpstr>
      <vt:lpstr>Calibri</vt:lpstr>
      <vt:lpstr>Office Theme</vt:lpstr>
      <vt:lpstr>PowerPoint Presentation</vt:lpstr>
      <vt:lpstr>PowerPoint Presentation</vt:lpstr>
      <vt:lpstr>ABOUT SANDWELL RESIDENTIAL SERVICE</vt:lpstr>
      <vt:lpstr>EDGMOND HALL: CENTRE FACTS</vt:lpstr>
      <vt:lpstr>EDGMOND HALL</vt:lpstr>
      <vt:lpstr>PowerPoint Presentation</vt:lpstr>
      <vt:lpstr>PowerPoint Presentation</vt:lpstr>
      <vt:lpstr>PowerPoint Presentation</vt:lpstr>
      <vt:lpstr>ACTIVITIES</vt:lpstr>
      <vt:lpstr>PowerPoint Presentation</vt:lpstr>
      <vt:lpstr>LEARNING</vt:lpstr>
      <vt:lpstr>PowerPoint Presentation</vt:lpstr>
      <vt:lpstr>PowerPoint Presentation</vt:lpstr>
      <vt:lpstr>WHY GO TO EDGMOND HALL?</vt:lpstr>
      <vt:lpstr>WHY GO TO EDGMOND HALL?</vt:lpstr>
      <vt:lpstr>THE EVIDENCE</vt:lpstr>
      <vt:lpstr>BEDROOMS</vt:lpstr>
      <vt:lpstr>FOOD GLORIOUS FOOD</vt:lpstr>
      <vt:lpstr>PowerPoint Presentation</vt:lpstr>
    </vt:vector>
  </TitlesOfParts>
  <Company>Sandwell Metropolitan Borough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Davies</dc:creator>
  <cp:lastModifiedBy>Chris Davies</cp:lastModifiedBy>
  <cp:revision>126</cp:revision>
  <dcterms:created xsi:type="dcterms:W3CDTF">2017-05-08T09:48:53Z</dcterms:created>
  <dcterms:modified xsi:type="dcterms:W3CDTF">2021-11-24T11:58:48Z</dcterms:modified>
</cp:coreProperties>
</file>