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547" r:id="rId2"/>
    <p:sldId id="289" r:id="rId3"/>
    <p:sldId id="546" r:id="rId4"/>
    <p:sldId id="292" r:id="rId5"/>
    <p:sldId id="273" r:id="rId6"/>
    <p:sldId id="262" r:id="rId7"/>
    <p:sldId id="294" r:id="rId8"/>
    <p:sldId id="293" r:id="rId9"/>
    <p:sldId id="296" r:id="rId10"/>
    <p:sldId id="548" r:id="rId11"/>
    <p:sldId id="298" r:id="rId12"/>
    <p:sldId id="259" r:id="rId13"/>
    <p:sldId id="279" r:id="rId14"/>
    <p:sldId id="291" r:id="rId15"/>
    <p:sldId id="280" r:id="rId16"/>
    <p:sldId id="299" r:id="rId17"/>
    <p:sldId id="300" r:id="rId18"/>
    <p:sldId id="301" r:id="rId19"/>
    <p:sldId id="274"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C6E2"/>
    <a:srgbClr val="76B900"/>
    <a:srgbClr val="E5C4D6"/>
    <a:srgbClr val="BC38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4369" autoAdjust="0"/>
  </p:normalViewPr>
  <p:slideViewPr>
    <p:cSldViewPr>
      <p:cViewPr varScale="1">
        <p:scale>
          <a:sx n="57" d="100"/>
          <a:sy n="57" d="100"/>
        </p:scale>
        <p:origin x="1540" y="4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4DDE24-6D40-47CF-A804-6A9D1E58A2B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BE54207A-FB6E-49D8-8EA0-AA5EA13D95C0}">
      <dgm:prSet custT="1"/>
      <dgm:spPr>
        <a:solidFill>
          <a:srgbClr val="82C6E2"/>
        </a:solidFill>
      </dgm:spPr>
      <dgm:t>
        <a:bodyPr/>
        <a:lstStyle/>
        <a:p>
          <a:pPr algn="l" rtl="0"/>
          <a:r>
            <a:rPr lang="en-GB" sz="1800" b="1" dirty="0">
              <a:solidFill>
                <a:schemeClr val="tx1"/>
              </a:solidFill>
              <a:latin typeface="+mn-lt"/>
              <a:cs typeface="Arial" panose="020B0604020202020204" pitchFamily="34" charset="0"/>
            </a:rPr>
            <a:t>About Sandwell Residential Education Service</a:t>
          </a:r>
        </a:p>
      </dgm:t>
    </dgm:pt>
    <dgm:pt modelId="{0F2FAB4F-F17F-4B1D-9D43-9736A3D43054}" type="parTrans" cxnId="{D57CA849-57F1-4BC0-BB33-A0DB4A9A6C10}">
      <dgm:prSet/>
      <dgm:spPr/>
      <dgm:t>
        <a:bodyPr/>
        <a:lstStyle/>
        <a:p>
          <a:endParaRPr lang="en-GB"/>
        </a:p>
      </dgm:t>
    </dgm:pt>
    <dgm:pt modelId="{E9D4D1BE-864C-404D-AFAF-AD8531B53027}" type="sibTrans" cxnId="{D57CA849-57F1-4BC0-BB33-A0DB4A9A6C10}">
      <dgm:prSet/>
      <dgm:spPr/>
      <dgm:t>
        <a:bodyPr/>
        <a:lstStyle/>
        <a:p>
          <a:endParaRPr lang="en-GB"/>
        </a:p>
      </dgm:t>
    </dgm:pt>
    <dgm:pt modelId="{5301991E-6AC8-485A-B57A-863998961058}">
      <dgm:prSet custT="1"/>
      <dgm:spPr>
        <a:solidFill>
          <a:srgbClr val="82C6E2"/>
        </a:solidFill>
      </dgm:spPr>
      <dgm:t>
        <a:bodyPr/>
        <a:lstStyle/>
        <a:p>
          <a:pPr algn="l" rtl="0"/>
          <a:r>
            <a:rPr lang="en-GB" sz="1800" b="1" dirty="0">
              <a:solidFill>
                <a:schemeClr val="tx1"/>
              </a:solidFill>
              <a:latin typeface="+mn-lt"/>
              <a:cs typeface="Arial" panose="020B0604020202020204" pitchFamily="34" charset="0"/>
            </a:rPr>
            <a:t>Your</a:t>
          </a:r>
          <a:r>
            <a:rPr lang="en-GB" sz="1600" b="1" dirty="0">
              <a:solidFill>
                <a:schemeClr val="tx1"/>
              </a:solidFill>
              <a:latin typeface="Arial" panose="020B0604020202020204" pitchFamily="34" charset="0"/>
              <a:cs typeface="Arial" panose="020B0604020202020204" pitchFamily="34" charset="0"/>
            </a:rPr>
            <a:t> centre: Ingestre Hall</a:t>
          </a:r>
        </a:p>
      </dgm:t>
    </dgm:pt>
    <dgm:pt modelId="{2BE5CCD4-4764-4CC4-8909-E46AE9E9F6FE}" type="parTrans" cxnId="{49935319-2985-4B77-84D9-11A40667A308}">
      <dgm:prSet/>
      <dgm:spPr/>
      <dgm:t>
        <a:bodyPr/>
        <a:lstStyle/>
        <a:p>
          <a:endParaRPr lang="en-GB"/>
        </a:p>
      </dgm:t>
    </dgm:pt>
    <dgm:pt modelId="{37B2DB80-5F66-436D-96AF-ABB6E7799909}" type="sibTrans" cxnId="{49935319-2985-4B77-84D9-11A40667A308}">
      <dgm:prSet/>
      <dgm:spPr/>
      <dgm:t>
        <a:bodyPr/>
        <a:lstStyle/>
        <a:p>
          <a:endParaRPr lang="en-GB"/>
        </a:p>
      </dgm:t>
    </dgm:pt>
    <dgm:pt modelId="{C452853A-8E57-4459-8D17-B6065589109D}">
      <dgm:prSet custT="1"/>
      <dgm:spPr>
        <a:solidFill>
          <a:srgbClr val="82C6E2"/>
        </a:solidFill>
      </dgm:spPr>
      <dgm:t>
        <a:bodyPr/>
        <a:lstStyle/>
        <a:p>
          <a:pPr algn="l" rtl="0"/>
          <a:r>
            <a:rPr lang="en-GB" sz="1800" b="1" dirty="0">
              <a:solidFill>
                <a:schemeClr val="tx1"/>
              </a:solidFill>
              <a:latin typeface="+mn-lt"/>
              <a:cs typeface="Arial" panose="020B0604020202020204" pitchFamily="34" charset="0"/>
            </a:rPr>
            <a:t>Activities and learning</a:t>
          </a:r>
        </a:p>
      </dgm:t>
    </dgm:pt>
    <dgm:pt modelId="{266668FD-6E93-454A-9BA6-C6C86655DDC2}" type="parTrans" cxnId="{FB0B6878-11A8-4119-B506-80FFA9D16758}">
      <dgm:prSet/>
      <dgm:spPr/>
      <dgm:t>
        <a:bodyPr/>
        <a:lstStyle/>
        <a:p>
          <a:endParaRPr lang="en-GB"/>
        </a:p>
      </dgm:t>
    </dgm:pt>
    <dgm:pt modelId="{20F43770-760C-4EB6-A093-41AE038AF904}" type="sibTrans" cxnId="{FB0B6878-11A8-4119-B506-80FFA9D16758}">
      <dgm:prSet/>
      <dgm:spPr/>
      <dgm:t>
        <a:bodyPr/>
        <a:lstStyle/>
        <a:p>
          <a:endParaRPr lang="en-GB"/>
        </a:p>
      </dgm:t>
    </dgm:pt>
    <dgm:pt modelId="{F010D496-72BF-488C-B96D-69DB69EE656B}">
      <dgm:prSet custT="1"/>
      <dgm:spPr>
        <a:solidFill>
          <a:srgbClr val="82C6E2"/>
        </a:solidFill>
      </dgm:spPr>
      <dgm:t>
        <a:bodyPr/>
        <a:lstStyle/>
        <a:p>
          <a:pPr algn="l" rtl="0"/>
          <a:r>
            <a:rPr lang="en-GB" sz="1800" b="1" dirty="0">
              <a:solidFill>
                <a:schemeClr val="tx1"/>
              </a:solidFill>
              <a:latin typeface="+mn-lt"/>
              <a:cs typeface="Arial" panose="020B0604020202020204" pitchFamily="34" charset="0"/>
            </a:rPr>
            <a:t>Teacher &amp; participant feedback </a:t>
          </a:r>
        </a:p>
      </dgm:t>
    </dgm:pt>
    <dgm:pt modelId="{4B1033DD-EF77-4F77-931D-C6AFFFE6FA19}" type="parTrans" cxnId="{FBA2B7EF-2A13-49B2-A35D-071B223C17AA}">
      <dgm:prSet/>
      <dgm:spPr/>
      <dgm:t>
        <a:bodyPr/>
        <a:lstStyle/>
        <a:p>
          <a:endParaRPr lang="en-GB"/>
        </a:p>
      </dgm:t>
    </dgm:pt>
    <dgm:pt modelId="{36FE294E-D7E4-42DE-9BC9-6879A63A8235}" type="sibTrans" cxnId="{FBA2B7EF-2A13-49B2-A35D-071B223C17AA}">
      <dgm:prSet/>
      <dgm:spPr/>
      <dgm:t>
        <a:bodyPr/>
        <a:lstStyle/>
        <a:p>
          <a:endParaRPr lang="en-GB"/>
        </a:p>
      </dgm:t>
    </dgm:pt>
    <dgm:pt modelId="{CC6F4068-F5AE-427C-BC93-9825786DEAA6}">
      <dgm:prSet custT="1"/>
      <dgm:spPr>
        <a:solidFill>
          <a:srgbClr val="82C6E2"/>
        </a:solidFill>
      </dgm:spPr>
      <dgm:t>
        <a:bodyPr/>
        <a:lstStyle/>
        <a:p>
          <a:pPr algn="l" rtl="0"/>
          <a:r>
            <a:rPr lang="en-GB" sz="1800" b="1" dirty="0">
              <a:solidFill>
                <a:schemeClr val="tx1"/>
              </a:solidFill>
              <a:latin typeface="+mn-lt"/>
              <a:cs typeface="Arial" panose="020B0604020202020204" pitchFamily="34" charset="0"/>
            </a:rPr>
            <a:t>The benefits of residential experiences</a:t>
          </a:r>
        </a:p>
      </dgm:t>
    </dgm:pt>
    <dgm:pt modelId="{5607E708-C401-47CC-8987-D5708B241D09}" type="parTrans" cxnId="{E562DD0D-861A-4159-A7E5-38A5300B0B38}">
      <dgm:prSet/>
      <dgm:spPr/>
      <dgm:t>
        <a:bodyPr/>
        <a:lstStyle/>
        <a:p>
          <a:endParaRPr lang="en-GB"/>
        </a:p>
      </dgm:t>
    </dgm:pt>
    <dgm:pt modelId="{08AF0278-3029-4788-9AC6-4C84183C408D}" type="sibTrans" cxnId="{E562DD0D-861A-4159-A7E5-38A5300B0B38}">
      <dgm:prSet/>
      <dgm:spPr/>
      <dgm:t>
        <a:bodyPr/>
        <a:lstStyle/>
        <a:p>
          <a:endParaRPr lang="en-GB"/>
        </a:p>
      </dgm:t>
    </dgm:pt>
    <dgm:pt modelId="{D70F82EC-EEB1-4B71-8FF8-29B0687D4C7B}">
      <dgm:prSet custT="1"/>
      <dgm:spPr>
        <a:solidFill>
          <a:srgbClr val="82C6E2"/>
        </a:solidFill>
      </dgm:spPr>
      <dgm:t>
        <a:bodyPr/>
        <a:lstStyle/>
        <a:p>
          <a:pPr algn="l" rtl="0"/>
          <a:r>
            <a:rPr lang="en-GB" sz="1800" b="1" dirty="0">
              <a:solidFill>
                <a:schemeClr val="tx1"/>
              </a:solidFill>
              <a:latin typeface="+mn-lt"/>
              <a:cs typeface="Arial" panose="020B0604020202020204" pitchFamily="34" charset="0"/>
            </a:rPr>
            <a:t>Sleeping &amp; eating</a:t>
          </a:r>
        </a:p>
      </dgm:t>
    </dgm:pt>
    <dgm:pt modelId="{172C4887-4F5E-4E98-9323-75E4C67F7DBC}" type="parTrans" cxnId="{27137364-E193-4A45-ABA5-A28E114CFC6F}">
      <dgm:prSet/>
      <dgm:spPr/>
      <dgm:t>
        <a:bodyPr/>
        <a:lstStyle/>
        <a:p>
          <a:endParaRPr lang="en-GB"/>
        </a:p>
      </dgm:t>
    </dgm:pt>
    <dgm:pt modelId="{C5C0EE49-C141-4D60-A7D1-820593F4B221}" type="sibTrans" cxnId="{27137364-E193-4A45-ABA5-A28E114CFC6F}">
      <dgm:prSet/>
      <dgm:spPr/>
      <dgm:t>
        <a:bodyPr/>
        <a:lstStyle/>
        <a:p>
          <a:endParaRPr lang="en-GB"/>
        </a:p>
      </dgm:t>
    </dgm:pt>
    <dgm:pt modelId="{E981427A-3774-4201-A137-FA161333C801}">
      <dgm:prSet custT="1"/>
      <dgm:spPr>
        <a:solidFill>
          <a:srgbClr val="82C6E2"/>
        </a:solidFill>
      </dgm:spPr>
      <dgm:t>
        <a:bodyPr/>
        <a:lstStyle/>
        <a:p>
          <a:pPr algn="l" rtl="0"/>
          <a:r>
            <a:rPr lang="en-GB" sz="1800" b="1" dirty="0">
              <a:solidFill>
                <a:schemeClr val="tx1"/>
              </a:solidFill>
              <a:latin typeface="+mn-lt"/>
              <a:cs typeface="Arial" panose="020B0604020202020204" pitchFamily="34" charset="0"/>
            </a:rPr>
            <a:t>Q &amp; A</a:t>
          </a:r>
        </a:p>
      </dgm:t>
    </dgm:pt>
    <dgm:pt modelId="{EC092F5E-0D59-4A4F-A4E7-33D34106D197}" type="parTrans" cxnId="{6196CF1A-E029-4AC5-8FB9-E102D24982D8}">
      <dgm:prSet/>
      <dgm:spPr/>
      <dgm:t>
        <a:bodyPr/>
        <a:lstStyle/>
        <a:p>
          <a:endParaRPr lang="en-GB"/>
        </a:p>
      </dgm:t>
    </dgm:pt>
    <dgm:pt modelId="{A1CA69C8-7C9A-4F4E-9852-C0A5BE1E93DE}" type="sibTrans" cxnId="{6196CF1A-E029-4AC5-8FB9-E102D24982D8}">
      <dgm:prSet/>
      <dgm:spPr/>
      <dgm:t>
        <a:bodyPr/>
        <a:lstStyle/>
        <a:p>
          <a:endParaRPr lang="en-GB"/>
        </a:p>
      </dgm:t>
    </dgm:pt>
    <dgm:pt modelId="{1F22D311-AD45-4AE8-B1EF-C71D8BCBB6EE}" type="pres">
      <dgm:prSet presAssocID="{974DDE24-6D40-47CF-A804-6A9D1E58A2B8}" presName="linear" presStyleCnt="0">
        <dgm:presLayoutVars>
          <dgm:animLvl val="lvl"/>
          <dgm:resizeHandles val="exact"/>
        </dgm:presLayoutVars>
      </dgm:prSet>
      <dgm:spPr/>
    </dgm:pt>
    <dgm:pt modelId="{BF843154-F9E3-4135-9813-2350D05E6948}" type="pres">
      <dgm:prSet presAssocID="{BE54207A-FB6E-49D8-8EA0-AA5EA13D95C0}" presName="parentText" presStyleLbl="node1" presStyleIdx="0" presStyleCnt="7">
        <dgm:presLayoutVars>
          <dgm:chMax val="0"/>
          <dgm:bulletEnabled val="1"/>
        </dgm:presLayoutVars>
      </dgm:prSet>
      <dgm:spPr/>
    </dgm:pt>
    <dgm:pt modelId="{4FE184EC-DDEA-4920-B5F7-932C90C1B98C}" type="pres">
      <dgm:prSet presAssocID="{E9D4D1BE-864C-404D-AFAF-AD8531B53027}" presName="spacer" presStyleCnt="0"/>
      <dgm:spPr/>
    </dgm:pt>
    <dgm:pt modelId="{5FCD777F-AC12-40C7-9370-3A956C09DCCB}" type="pres">
      <dgm:prSet presAssocID="{5301991E-6AC8-485A-B57A-863998961058}" presName="parentText" presStyleLbl="node1" presStyleIdx="1" presStyleCnt="7">
        <dgm:presLayoutVars>
          <dgm:chMax val="0"/>
          <dgm:bulletEnabled val="1"/>
        </dgm:presLayoutVars>
      </dgm:prSet>
      <dgm:spPr/>
    </dgm:pt>
    <dgm:pt modelId="{03CAC9B4-64C9-479D-A04D-A05BF2637FCC}" type="pres">
      <dgm:prSet presAssocID="{37B2DB80-5F66-436D-96AF-ABB6E7799909}" presName="spacer" presStyleCnt="0"/>
      <dgm:spPr/>
    </dgm:pt>
    <dgm:pt modelId="{1232C28A-3CFF-42FF-A87B-A5A99F76FA02}" type="pres">
      <dgm:prSet presAssocID="{C452853A-8E57-4459-8D17-B6065589109D}" presName="parentText" presStyleLbl="node1" presStyleIdx="2" presStyleCnt="7">
        <dgm:presLayoutVars>
          <dgm:chMax val="0"/>
          <dgm:bulletEnabled val="1"/>
        </dgm:presLayoutVars>
      </dgm:prSet>
      <dgm:spPr/>
    </dgm:pt>
    <dgm:pt modelId="{999896D4-8F26-4331-9FB8-59322F5FB166}" type="pres">
      <dgm:prSet presAssocID="{20F43770-760C-4EB6-A093-41AE038AF904}" presName="spacer" presStyleCnt="0"/>
      <dgm:spPr/>
    </dgm:pt>
    <dgm:pt modelId="{BC876BAC-D835-40C5-B0F1-2F0B82BBAD3F}" type="pres">
      <dgm:prSet presAssocID="{F010D496-72BF-488C-B96D-69DB69EE656B}" presName="parentText" presStyleLbl="node1" presStyleIdx="3" presStyleCnt="7">
        <dgm:presLayoutVars>
          <dgm:chMax val="0"/>
          <dgm:bulletEnabled val="1"/>
        </dgm:presLayoutVars>
      </dgm:prSet>
      <dgm:spPr/>
    </dgm:pt>
    <dgm:pt modelId="{2BC9A648-3871-49A2-B373-CD5244BC4EDB}" type="pres">
      <dgm:prSet presAssocID="{36FE294E-D7E4-42DE-9BC9-6879A63A8235}" presName="spacer" presStyleCnt="0"/>
      <dgm:spPr/>
    </dgm:pt>
    <dgm:pt modelId="{D59F031A-471C-424B-B8A9-79A85B10C921}" type="pres">
      <dgm:prSet presAssocID="{CC6F4068-F5AE-427C-BC93-9825786DEAA6}" presName="parentText" presStyleLbl="node1" presStyleIdx="4" presStyleCnt="7">
        <dgm:presLayoutVars>
          <dgm:chMax val="0"/>
          <dgm:bulletEnabled val="1"/>
        </dgm:presLayoutVars>
      </dgm:prSet>
      <dgm:spPr/>
    </dgm:pt>
    <dgm:pt modelId="{AFEC4F9E-5573-42EB-BA67-D656A9AFBABA}" type="pres">
      <dgm:prSet presAssocID="{08AF0278-3029-4788-9AC6-4C84183C408D}" presName="spacer" presStyleCnt="0"/>
      <dgm:spPr/>
    </dgm:pt>
    <dgm:pt modelId="{51A1C768-5D67-4A99-8900-483872604539}" type="pres">
      <dgm:prSet presAssocID="{D70F82EC-EEB1-4B71-8FF8-29B0687D4C7B}" presName="parentText" presStyleLbl="node1" presStyleIdx="5" presStyleCnt="7">
        <dgm:presLayoutVars>
          <dgm:chMax val="0"/>
          <dgm:bulletEnabled val="1"/>
        </dgm:presLayoutVars>
      </dgm:prSet>
      <dgm:spPr/>
    </dgm:pt>
    <dgm:pt modelId="{B2BC7DB2-1B35-4E89-8BBF-22B6865C2FB8}" type="pres">
      <dgm:prSet presAssocID="{C5C0EE49-C141-4D60-A7D1-820593F4B221}" presName="spacer" presStyleCnt="0"/>
      <dgm:spPr/>
    </dgm:pt>
    <dgm:pt modelId="{BA8417FE-5BE9-423C-AC30-AE0219792E8E}" type="pres">
      <dgm:prSet presAssocID="{E981427A-3774-4201-A137-FA161333C801}" presName="parentText" presStyleLbl="node1" presStyleIdx="6" presStyleCnt="7">
        <dgm:presLayoutVars>
          <dgm:chMax val="0"/>
          <dgm:bulletEnabled val="1"/>
        </dgm:presLayoutVars>
      </dgm:prSet>
      <dgm:spPr/>
    </dgm:pt>
  </dgm:ptLst>
  <dgm:cxnLst>
    <dgm:cxn modelId="{9EA0A507-07E9-4370-AEFE-4C836AAEDDDD}" type="presOf" srcId="{5301991E-6AC8-485A-B57A-863998961058}" destId="{5FCD777F-AC12-40C7-9370-3A956C09DCCB}" srcOrd="0" destOrd="0" presId="urn:microsoft.com/office/officeart/2005/8/layout/vList2"/>
    <dgm:cxn modelId="{E562DD0D-861A-4159-A7E5-38A5300B0B38}" srcId="{974DDE24-6D40-47CF-A804-6A9D1E58A2B8}" destId="{CC6F4068-F5AE-427C-BC93-9825786DEAA6}" srcOrd="4" destOrd="0" parTransId="{5607E708-C401-47CC-8987-D5708B241D09}" sibTransId="{08AF0278-3029-4788-9AC6-4C84183C408D}"/>
    <dgm:cxn modelId="{49935319-2985-4B77-84D9-11A40667A308}" srcId="{974DDE24-6D40-47CF-A804-6A9D1E58A2B8}" destId="{5301991E-6AC8-485A-B57A-863998961058}" srcOrd="1" destOrd="0" parTransId="{2BE5CCD4-4764-4CC4-8909-E46AE9E9F6FE}" sibTransId="{37B2DB80-5F66-436D-96AF-ABB6E7799909}"/>
    <dgm:cxn modelId="{6196CF1A-E029-4AC5-8FB9-E102D24982D8}" srcId="{974DDE24-6D40-47CF-A804-6A9D1E58A2B8}" destId="{E981427A-3774-4201-A137-FA161333C801}" srcOrd="6" destOrd="0" parTransId="{EC092F5E-0D59-4A4F-A4E7-33D34106D197}" sibTransId="{A1CA69C8-7C9A-4F4E-9852-C0A5BE1E93DE}"/>
    <dgm:cxn modelId="{9521315D-3093-4084-954E-B7ABCB59FFC4}" type="presOf" srcId="{F010D496-72BF-488C-B96D-69DB69EE656B}" destId="{BC876BAC-D835-40C5-B0F1-2F0B82BBAD3F}" srcOrd="0" destOrd="0" presId="urn:microsoft.com/office/officeart/2005/8/layout/vList2"/>
    <dgm:cxn modelId="{27137364-E193-4A45-ABA5-A28E114CFC6F}" srcId="{974DDE24-6D40-47CF-A804-6A9D1E58A2B8}" destId="{D70F82EC-EEB1-4B71-8FF8-29B0687D4C7B}" srcOrd="5" destOrd="0" parTransId="{172C4887-4F5E-4E98-9323-75E4C67F7DBC}" sibTransId="{C5C0EE49-C141-4D60-A7D1-820593F4B221}"/>
    <dgm:cxn modelId="{D57CA849-57F1-4BC0-BB33-A0DB4A9A6C10}" srcId="{974DDE24-6D40-47CF-A804-6A9D1E58A2B8}" destId="{BE54207A-FB6E-49D8-8EA0-AA5EA13D95C0}" srcOrd="0" destOrd="0" parTransId="{0F2FAB4F-F17F-4B1D-9D43-9736A3D43054}" sibTransId="{E9D4D1BE-864C-404D-AFAF-AD8531B53027}"/>
    <dgm:cxn modelId="{47359A72-DB6A-4ED1-BA37-AED6419E7AD7}" type="presOf" srcId="{E981427A-3774-4201-A137-FA161333C801}" destId="{BA8417FE-5BE9-423C-AC30-AE0219792E8E}" srcOrd="0" destOrd="0" presId="urn:microsoft.com/office/officeart/2005/8/layout/vList2"/>
    <dgm:cxn modelId="{FB0B6878-11A8-4119-B506-80FFA9D16758}" srcId="{974DDE24-6D40-47CF-A804-6A9D1E58A2B8}" destId="{C452853A-8E57-4459-8D17-B6065589109D}" srcOrd="2" destOrd="0" parTransId="{266668FD-6E93-454A-9BA6-C6C86655DDC2}" sibTransId="{20F43770-760C-4EB6-A093-41AE038AF904}"/>
    <dgm:cxn modelId="{D8042680-3119-4497-9B47-E4D284C2A66A}" type="presOf" srcId="{CC6F4068-F5AE-427C-BC93-9825786DEAA6}" destId="{D59F031A-471C-424B-B8A9-79A85B10C921}" srcOrd="0" destOrd="0" presId="urn:microsoft.com/office/officeart/2005/8/layout/vList2"/>
    <dgm:cxn modelId="{654F65A4-6BA2-480F-943D-E96433782443}" type="presOf" srcId="{BE54207A-FB6E-49D8-8EA0-AA5EA13D95C0}" destId="{BF843154-F9E3-4135-9813-2350D05E6948}" srcOrd="0" destOrd="0" presId="urn:microsoft.com/office/officeart/2005/8/layout/vList2"/>
    <dgm:cxn modelId="{66CA86D7-87C6-40C8-95E1-036296C665DB}" type="presOf" srcId="{974DDE24-6D40-47CF-A804-6A9D1E58A2B8}" destId="{1F22D311-AD45-4AE8-B1EF-C71D8BCBB6EE}" srcOrd="0" destOrd="0" presId="urn:microsoft.com/office/officeart/2005/8/layout/vList2"/>
    <dgm:cxn modelId="{5DE672DB-91E3-4366-8F7F-B0AAE0F0986D}" type="presOf" srcId="{C452853A-8E57-4459-8D17-B6065589109D}" destId="{1232C28A-3CFF-42FF-A87B-A5A99F76FA02}" srcOrd="0" destOrd="0" presId="urn:microsoft.com/office/officeart/2005/8/layout/vList2"/>
    <dgm:cxn modelId="{558B47E1-3FC4-4DB1-87B8-9BE19FEA7848}" type="presOf" srcId="{D70F82EC-EEB1-4B71-8FF8-29B0687D4C7B}" destId="{51A1C768-5D67-4A99-8900-483872604539}" srcOrd="0" destOrd="0" presId="urn:microsoft.com/office/officeart/2005/8/layout/vList2"/>
    <dgm:cxn modelId="{FBA2B7EF-2A13-49B2-A35D-071B223C17AA}" srcId="{974DDE24-6D40-47CF-A804-6A9D1E58A2B8}" destId="{F010D496-72BF-488C-B96D-69DB69EE656B}" srcOrd="3" destOrd="0" parTransId="{4B1033DD-EF77-4F77-931D-C6AFFFE6FA19}" sibTransId="{36FE294E-D7E4-42DE-9BC9-6879A63A8235}"/>
    <dgm:cxn modelId="{1C26CC29-1950-426E-9806-16DB2F62D169}" type="presParOf" srcId="{1F22D311-AD45-4AE8-B1EF-C71D8BCBB6EE}" destId="{BF843154-F9E3-4135-9813-2350D05E6948}" srcOrd="0" destOrd="0" presId="urn:microsoft.com/office/officeart/2005/8/layout/vList2"/>
    <dgm:cxn modelId="{5E3D5B98-9B80-40BC-AE12-EC0BB86C58C2}" type="presParOf" srcId="{1F22D311-AD45-4AE8-B1EF-C71D8BCBB6EE}" destId="{4FE184EC-DDEA-4920-B5F7-932C90C1B98C}" srcOrd="1" destOrd="0" presId="urn:microsoft.com/office/officeart/2005/8/layout/vList2"/>
    <dgm:cxn modelId="{0829D534-090B-4DB5-8516-A9A7BF4A2B41}" type="presParOf" srcId="{1F22D311-AD45-4AE8-B1EF-C71D8BCBB6EE}" destId="{5FCD777F-AC12-40C7-9370-3A956C09DCCB}" srcOrd="2" destOrd="0" presId="urn:microsoft.com/office/officeart/2005/8/layout/vList2"/>
    <dgm:cxn modelId="{9462980C-699B-41E9-89B7-18078CDE780D}" type="presParOf" srcId="{1F22D311-AD45-4AE8-B1EF-C71D8BCBB6EE}" destId="{03CAC9B4-64C9-479D-A04D-A05BF2637FCC}" srcOrd="3" destOrd="0" presId="urn:microsoft.com/office/officeart/2005/8/layout/vList2"/>
    <dgm:cxn modelId="{CEA0A54B-0394-44F4-B46B-F375933F88E0}" type="presParOf" srcId="{1F22D311-AD45-4AE8-B1EF-C71D8BCBB6EE}" destId="{1232C28A-3CFF-42FF-A87B-A5A99F76FA02}" srcOrd="4" destOrd="0" presId="urn:microsoft.com/office/officeart/2005/8/layout/vList2"/>
    <dgm:cxn modelId="{8E05E8D6-DFE7-4960-8E80-2EB3D47A431D}" type="presParOf" srcId="{1F22D311-AD45-4AE8-B1EF-C71D8BCBB6EE}" destId="{999896D4-8F26-4331-9FB8-59322F5FB166}" srcOrd="5" destOrd="0" presId="urn:microsoft.com/office/officeart/2005/8/layout/vList2"/>
    <dgm:cxn modelId="{03139501-A5E5-4D17-87CC-0E68564BE2FE}" type="presParOf" srcId="{1F22D311-AD45-4AE8-B1EF-C71D8BCBB6EE}" destId="{BC876BAC-D835-40C5-B0F1-2F0B82BBAD3F}" srcOrd="6" destOrd="0" presId="urn:microsoft.com/office/officeart/2005/8/layout/vList2"/>
    <dgm:cxn modelId="{23FE019D-022D-44F8-9979-93A5B2C58F7B}" type="presParOf" srcId="{1F22D311-AD45-4AE8-B1EF-C71D8BCBB6EE}" destId="{2BC9A648-3871-49A2-B373-CD5244BC4EDB}" srcOrd="7" destOrd="0" presId="urn:microsoft.com/office/officeart/2005/8/layout/vList2"/>
    <dgm:cxn modelId="{07058A73-9F2D-4152-A45A-A6796548F6A8}" type="presParOf" srcId="{1F22D311-AD45-4AE8-B1EF-C71D8BCBB6EE}" destId="{D59F031A-471C-424B-B8A9-79A85B10C921}" srcOrd="8" destOrd="0" presId="urn:microsoft.com/office/officeart/2005/8/layout/vList2"/>
    <dgm:cxn modelId="{4E6A1697-ECC1-4D3E-B3FC-682B60C3D223}" type="presParOf" srcId="{1F22D311-AD45-4AE8-B1EF-C71D8BCBB6EE}" destId="{AFEC4F9E-5573-42EB-BA67-D656A9AFBABA}" srcOrd="9" destOrd="0" presId="urn:microsoft.com/office/officeart/2005/8/layout/vList2"/>
    <dgm:cxn modelId="{DB3B6F07-111B-4AB1-B850-FE6BE666858E}" type="presParOf" srcId="{1F22D311-AD45-4AE8-B1EF-C71D8BCBB6EE}" destId="{51A1C768-5D67-4A99-8900-483872604539}" srcOrd="10" destOrd="0" presId="urn:microsoft.com/office/officeart/2005/8/layout/vList2"/>
    <dgm:cxn modelId="{68F50EEF-835D-4E5F-8FD8-853E0ED53BF5}" type="presParOf" srcId="{1F22D311-AD45-4AE8-B1EF-C71D8BCBB6EE}" destId="{B2BC7DB2-1B35-4E89-8BBF-22B6865C2FB8}" srcOrd="11" destOrd="0" presId="urn:microsoft.com/office/officeart/2005/8/layout/vList2"/>
    <dgm:cxn modelId="{0CDF221C-C215-4D34-B2CE-85AF82725664}" type="presParOf" srcId="{1F22D311-AD45-4AE8-B1EF-C71D8BCBB6EE}" destId="{BA8417FE-5BE9-423C-AC30-AE0219792E8E}" srcOrd="12" destOrd="0" presId="urn:microsoft.com/office/officeart/2005/8/layout/vList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843154-F9E3-4135-9813-2350D05E6948}">
      <dsp:nvSpPr>
        <dsp:cNvPr id="0" name=""/>
        <dsp:cNvSpPr/>
      </dsp:nvSpPr>
      <dsp:spPr>
        <a:xfrm>
          <a:off x="0" y="1427"/>
          <a:ext cx="3456385" cy="634942"/>
        </a:xfrm>
        <a:prstGeom prst="roundRect">
          <a:avLst/>
        </a:prstGeom>
        <a:solidFill>
          <a:srgbClr val="82C6E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1" kern="1200" dirty="0">
              <a:solidFill>
                <a:schemeClr val="tx1"/>
              </a:solidFill>
              <a:latin typeface="+mn-lt"/>
              <a:cs typeface="Arial" panose="020B0604020202020204" pitchFamily="34" charset="0"/>
            </a:rPr>
            <a:t>About Sandwell Residential Education Service</a:t>
          </a:r>
        </a:p>
      </dsp:txBody>
      <dsp:txXfrm>
        <a:off x="30995" y="32422"/>
        <a:ext cx="3394395" cy="572952"/>
      </dsp:txXfrm>
    </dsp:sp>
    <dsp:sp modelId="{5FCD777F-AC12-40C7-9370-3A956C09DCCB}">
      <dsp:nvSpPr>
        <dsp:cNvPr id="0" name=""/>
        <dsp:cNvSpPr/>
      </dsp:nvSpPr>
      <dsp:spPr>
        <a:xfrm>
          <a:off x="0" y="649180"/>
          <a:ext cx="3456385" cy="634942"/>
        </a:xfrm>
        <a:prstGeom prst="roundRect">
          <a:avLst/>
        </a:prstGeom>
        <a:solidFill>
          <a:srgbClr val="82C6E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1" kern="1200" dirty="0">
              <a:solidFill>
                <a:schemeClr val="tx1"/>
              </a:solidFill>
              <a:latin typeface="+mn-lt"/>
              <a:cs typeface="Arial" panose="020B0604020202020204" pitchFamily="34" charset="0"/>
            </a:rPr>
            <a:t>Your</a:t>
          </a:r>
          <a:r>
            <a:rPr lang="en-GB" sz="1600" b="1" kern="1200" dirty="0">
              <a:solidFill>
                <a:schemeClr val="tx1"/>
              </a:solidFill>
              <a:latin typeface="Arial" panose="020B0604020202020204" pitchFamily="34" charset="0"/>
              <a:cs typeface="Arial" panose="020B0604020202020204" pitchFamily="34" charset="0"/>
            </a:rPr>
            <a:t> centre: Ingestre Hall</a:t>
          </a:r>
        </a:p>
      </dsp:txBody>
      <dsp:txXfrm>
        <a:off x="30995" y="680175"/>
        <a:ext cx="3394395" cy="572952"/>
      </dsp:txXfrm>
    </dsp:sp>
    <dsp:sp modelId="{1232C28A-3CFF-42FF-A87B-A5A99F76FA02}">
      <dsp:nvSpPr>
        <dsp:cNvPr id="0" name=""/>
        <dsp:cNvSpPr/>
      </dsp:nvSpPr>
      <dsp:spPr>
        <a:xfrm>
          <a:off x="0" y="1296933"/>
          <a:ext cx="3456385" cy="634942"/>
        </a:xfrm>
        <a:prstGeom prst="roundRect">
          <a:avLst/>
        </a:prstGeom>
        <a:solidFill>
          <a:srgbClr val="82C6E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1" kern="1200" dirty="0">
              <a:solidFill>
                <a:schemeClr val="tx1"/>
              </a:solidFill>
              <a:latin typeface="+mn-lt"/>
              <a:cs typeface="Arial" panose="020B0604020202020204" pitchFamily="34" charset="0"/>
            </a:rPr>
            <a:t>Activities and learning</a:t>
          </a:r>
        </a:p>
      </dsp:txBody>
      <dsp:txXfrm>
        <a:off x="30995" y="1327928"/>
        <a:ext cx="3394395" cy="572952"/>
      </dsp:txXfrm>
    </dsp:sp>
    <dsp:sp modelId="{BC876BAC-D835-40C5-B0F1-2F0B82BBAD3F}">
      <dsp:nvSpPr>
        <dsp:cNvPr id="0" name=""/>
        <dsp:cNvSpPr/>
      </dsp:nvSpPr>
      <dsp:spPr>
        <a:xfrm>
          <a:off x="0" y="1944686"/>
          <a:ext cx="3456385" cy="634942"/>
        </a:xfrm>
        <a:prstGeom prst="roundRect">
          <a:avLst/>
        </a:prstGeom>
        <a:solidFill>
          <a:srgbClr val="82C6E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1" kern="1200" dirty="0">
              <a:solidFill>
                <a:schemeClr val="tx1"/>
              </a:solidFill>
              <a:latin typeface="+mn-lt"/>
              <a:cs typeface="Arial" panose="020B0604020202020204" pitchFamily="34" charset="0"/>
            </a:rPr>
            <a:t>Teacher &amp; participant feedback </a:t>
          </a:r>
        </a:p>
      </dsp:txBody>
      <dsp:txXfrm>
        <a:off x="30995" y="1975681"/>
        <a:ext cx="3394395" cy="572952"/>
      </dsp:txXfrm>
    </dsp:sp>
    <dsp:sp modelId="{D59F031A-471C-424B-B8A9-79A85B10C921}">
      <dsp:nvSpPr>
        <dsp:cNvPr id="0" name=""/>
        <dsp:cNvSpPr/>
      </dsp:nvSpPr>
      <dsp:spPr>
        <a:xfrm>
          <a:off x="0" y="2592439"/>
          <a:ext cx="3456385" cy="634942"/>
        </a:xfrm>
        <a:prstGeom prst="roundRect">
          <a:avLst/>
        </a:prstGeom>
        <a:solidFill>
          <a:srgbClr val="82C6E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1" kern="1200" dirty="0">
              <a:solidFill>
                <a:schemeClr val="tx1"/>
              </a:solidFill>
              <a:latin typeface="+mn-lt"/>
              <a:cs typeface="Arial" panose="020B0604020202020204" pitchFamily="34" charset="0"/>
            </a:rPr>
            <a:t>The benefits of residential experiences</a:t>
          </a:r>
        </a:p>
      </dsp:txBody>
      <dsp:txXfrm>
        <a:off x="30995" y="2623434"/>
        <a:ext cx="3394395" cy="572952"/>
      </dsp:txXfrm>
    </dsp:sp>
    <dsp:sp modelId="{51A1C768-5D67-4A99-8900-483872604539}">
      <dsp:nvSpPr>
        <dsp:cNvPr id="0" name=""/>
        <dsp:cNvSpPr/>
      </dsp:nvSpPr>
      <dsp:spPr>
        <a:xfrm>
          <a:off x="0" y="3240192"/>
          <a:ext cx="3456385" cy="634942"/>
        </a:xfrm>
        <a:prstGeom prst="roundRect">
          <a:avLst/>
        </a:prstGeom>
        <a:solidFill>
          <a:srgbClr val="82C6E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1" kern="1200" dirty="0">
              <a:solidFill>
                <a:schemeClr val="tx1"/>
              </a:solidFill>
              <a:latin typeface="+mn-lt"/>
              <a:cs typeface="Arial" panose="020B0604020202020204" pitchFamily="34" charset="0"/>
            </a:rPr>
            <a:t>Sleeping &amp; eating</a:t>
          </a:r>
        </a:p>
      </dsp:txBody>
      <dsp:txXfrm>
        <a:off x="30995" y="3271187"/>
        <a:ext cx="3394395" cy="572952"/>
      </dsp:txXfrm>
    </dsp:sp>
    <dsp:sp modelId="{BA8417FE-5BE9-423C-AC30-AE0219792E8E}">
      <dsp:nvSpPr>
        <dsp:cNvPr id="0" name=""/>
        <dsp:cNvSpPr/>
      </dsp:nvSpPr>
      <dsp:spPr>
        <a:xfrm>
          <a:off x="0" y="3887945"/>
          <a:ext cx="3456385" cy="634942"/>
        </a:xfrm>
        <a:prstGeom prst="roundRect">
          <a:avLst/>
        </a:prstGeom>
        <a:solidFill>
          <a:srgbClr val="82C6E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1" kern="1200" dirty="0">
              <a:solidFill>
                <a:schemeClr val="tx1"/>
              </a:solidFill>
              <a:latin typeface="+mn-lt"/>
              <a:cs typeface="Arial" panose="020B0604020202020204" pitchFamily="34" charset="0"/>
            </a:rPr>
            <a:t>Q &amp; A</a:t>
          </a:r>
        </a:p>
      </dsp:txBody>
      <dsp:txXfrm>
        <a:off x="30995" y="3918940"/>
        <a:ext cx="3394395" cy="57295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83B41C-40CB-4F4E-9916-C14DD142F47F}" type="datetimeFigureOut">
              <a:rPr lang="en-GB" smtClean="0"/>
              <a:t>04/04/2022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8DE330-4B88-4E90-9D05-1FCE26ADDE61}" type="slidenum">
              <a:rPr lang="en-GB" smtClean="0"/>
              <a:t>‹#›</a:t>
            </a:fld>
            <a:endParaRPr lang="en-GB"/>
          </a:p>
        </p:txBody>
      </p:sp>
    </p:spTree>
    <p:extLst>
      <p:ext uri="{BB962C8B-B14F-4D97-AF65-F5344CB8AC3E}">
        <p14:creationId xmlns:p14="http://schemas.microsoft.com/office/powerpoint/2010/main" val="1733107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8DE330-4B88-4E90-9D05-1FCE26ADDE6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0517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58DE330-4B88-4E90-9D05-1FCE26ADDE61}" type="slidenum">
              <a:rPr lang="en-GB" smtClean="0"/>
              <a:t>10</a:t>
            </a:fld>
            <a:endParaRPr lang="en-GB"/>
          </a:p>
        </p:txBody>
      </p:sp>
    </p:spTree>
    <p:extLst>
      <p:ext uri="{BB962C8B-B14F-4D97-AF65-F5344CB8AC3E}">
        <p14:creationId xmlns:p14="http://schemas.microsoft.com/office/powerpoint/2010/main" val="2924878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People – helping young people.  Often quite anxious.  Express themselves.  </a:t>
            </a:r>
          </a:p>
        </p:txBody>
      </p:sp>
      <p:sp>
        <p:nvSpPr>
          <p:cNvPr id="4" name="Slide Number Placeholder 3"/>
          <p:cNvSpPr>
            <a:spLocks noGrp="1"/>
          </p:cNvSpPr>
          <p:nvPr>
            <p:ph type="sldNum" sz="quarter" idx="10"/>
          </p:nvPr>
        </p:nvSpPr>
        <p:spPr/>
        <p:txBody>
          <a:bodyPr/>
          <a:lstStyle/>
          <a:p>
            <a:fld id="{858DE330-4B88-4E90-9D05-1FCE26ADDE61}" type="slidenum">
              <a:rPr lang="en-GB" smtClean="0"/>
              <a:t>11</a:t>
            </a:fld>
            <a:endParaRPr lang="en-GB"/>
          </a:p>
        </p:txBody>
      </p:sp>
    </p:spTree>
    <p:extLst>
      <p:ext uri="{BB962C8B-B14F-4D97-AF65-F5344CB8AC3E}">
        <p14:creationId xmlns:p14="http://schemas.microsoft.com/office/powerpoint/2010/main" val="2715007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58DE330-4B88-4E90-9D05-1FCE26ADDE61}" type="slidenum">
              <a:rPr lang="en-GB" smtClean="0"/>
              <a:t>12</a:t>
            </a:fld>
            <a:endParaRPr lang="en-GB"/>
          </a:p>
        </p:txBody>
      </p:sp>
    </p:spTree>
    <p:extLst>
      <p:ext uri="{BB962C8B-B14F-4D97-AF65-F5344CB8AC3E}">
        <p14:creationId xmlns:p14="http://schemas.microsoft.com/office/powerpoint/2010/main" val="1226715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58DE330-4B88-4E90-9D05-1FCE26ADDE61}" type="slidenum">
              <a:rPr lang="en-GB" smtClean="0"/>
              <a:t>13</a:t>
            </a:fld>
            <a:endParaRPr lang="en-GB"/>
          </a:p>
        </p:txBody>
      </p:sp>
    </p:spTree>
    <p:extLst>
      <p:ext uri="{BB962C8B-B14F-4D97-AF65-F5344CB8AC3E}">
        <p14:creationId xmlns:p14="http://schemas.microsoft.com/office/powerpoint/2010/main" val="1226715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Develop independence &amp; critical thinking skills</a:t>
            </a:r>
          </a:p>
          <a:p>
            <a:endParaRPr lang="en-GB" dirty="0"/>
          </a:p>
          <a:p>
            <a:r>
              <a:rPr lang="en-GB" dirty="0"/>
              <a:t>Try new things and stick at them</a:t>
            </a:r>
          </a:p>
          <a:p>
            <a:endParaRPr lang="en-GB" dirty="0"/>
          </a:p>
          <a:p>
            <a:r>
              <a:rPr lang="en-GB" dirty="0"/>
              <a:t>Boost cohesion and sense of belonging</a:t>
            </a:r>
          </a:p>
          <a:p>
            <a:endParaRPr lang="en-GB" dirty="0"/>
          </a:p>
          <a:p>
            <a:r>
              <a:rPr lang="en-GB" dirty="0"/>
              <a:t>Professionally equipped studios</a:t>
            </a:r>
          </a:p>
          <a:p>
            <a:endParaRPr lang="en-GB" dirty="0"/>
          </a:p>
          <a:p>
            <a:r>
              <a:rPr lang="en-GB" dirty="0"/>
              <a:t>All inclusive – no hidden extras</a:t>
            </a:r>
          </a:p>
          <a:p>
            <a:endParaRPr lang="en-GB" dirty="0"/>
          </a:p>
          <a:p>
            <a:r>
              <a:rPr lang="en-GB" dirty="0"/>
              <a:t>School &amp; centre staff work as one team to provide the best experience. </a:t>
            </a:r>
          </a:p>
          <a:p>
            <a:endParaRPr lang="en-GB" dirty="0"/>
          </a:p>
          <a:p>
            <a:r>
              <a:rPr lang="en-GB" dirty="0"/>
              <a:t>A warm welcome awaits – the centre soon becomes a home away from home.</a:t>
            </a:r>
          </a:p>
          <a:p>
            <a:endParaRPr lang="en-GB" dirty="0"/>
          </a:p>
        </p:txBody>
      </p:sp>
      <p:sp>
        <p:nvSpPr>
          <p:cNvPr id="4" name="Slide Number Placeholder 3"/>
          <p:cNvSpPr>
            <a:spLocks noGrp="1"/>
          </p:cNvSpPr>
          <p:nvPr>
            <p:ph type="sldNum" sz="quarter" idx="10"/>
          </p:nvPr>
        </p:nvSpPr>
        <p:spPr/>
        <p:txBody>
          <a:bodyPr/>
          <a:lstStyle/>
          <a:p>
            <a:fld id="{858DE330-4B88-4E90-9D05-1FCE26ADDE61}" type="slidenum">
              <a:rPr lang="en-GB" smtClean="0"/>
              <a:t>14</a:t>
            </a:fld>
            <a:endParaRPr lang="en-GB"/>
          </a:p>
        </p:txBody>
      </p:sp>
    </p:spTree>
    <p:extLst>
      <p:ext uri="{BB962C8B-B14F-4D97-AF65-F5344CB8AC3E}">
        <p14:creationId xmlns:p14="http://schemas.microsoft.com/office/powerpoint/2010/main" val="2715007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GB" dirty="0"/>
          </a:p>
        </p:txBody>
      </p:sp>
      <p:sp>
        <p:nvSpPr>
          <p:cNvPr id="4" name="Slide Number Placeholder 3"/>
          <p:cNvSpPr>
            <a:spLocks noGrp="1"/>
          </p:cNvSpPr>
          <p:nvPr>
            <p:ph type="sldNum" sz="quarter" idx="10"/>
          </p:nvPr>
        </p:nvSpPr>
        <p:spPr/>
        <p:txBody>
          <a:bodyPr/>
          <a:lstStyle/>
          <a:p>
            <a:fld id="{858DE330-4B88-4E90-9D05-1FCE26ADDE61}" type="slidenum">
              <a:rPr lang="en-GB" smtClean="0"/>
              <a:t>15</a:t>
            </a:fld>
            <a:endParaRPr lang="en-GB"/>
          </a:p>
        </p:txBody>
      </p:sp>
    </p:spTree>
    <p:extLst>
      <p:ext uri="{BB962C8B-B14F-4D97-AF65-F5344CB8AC3E}">
        <p14:creationId xmlns:p14="http://schemas.microsoft.com/office/powerpoint/2010/main" val="27150070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58DE330-4B88-4E90-9D05-1FCE26ADDE61}" type="slidenum">
              <a:rPr lang="en-GB" smtClean="0"/>
              <a:t>16</a:t>
            </a:fld>
            <a:endParaRPr lang="en-GB"/>
          </a:p>
        </p:txBody>
      </p:sp>
    </p:spTree>
    <p:extLst>
      <p:ext uri="{BB962C8B-B14F-4D97-AF65-F5344CB8AC3E}">
        <p14:creationId xmlns:p14="http://schemas.microsoft.com/office/powerpoint/2010/main" val="2715007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58DE330-4B88-4E90-9D05-1FCE26ADDE61}" type="slidenum">
              <a:rPr lang="en-GB" smtClean="0"/>
              <a:t>17</a:t>
            </a:fld>
            <a:endParaRPr lang="en-GB"/>
          </a:p>
        </p:txBody>
      </p:sp>
    </p:spTree>
    <p:extLst>
      <p:ext uri="{BB962C8B-B14F-4D97-AF65-F5344CB8AC3E}">
        <p14:creationId xmlns:p14="http://schemas.microsoft.com/office/powerpoint/2010/main" val="27150070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58DE330-4B88-4E90-9D05-1FCE26ADDE61}" type="slidenum">
              <a:rPr lang="en-GB" smtClean="0"/>
              <a:t>18</a:t>
            </a:fld>
            <a:endParaRPr lang="en-GB"/>
          </a:p>
        </p:txBody>
      </p:sp>
    </p:spTree>
    <p:extLst>
      <p:ext uri="{BB962C8B-B14F-4D97-AF65-F5344CB8AC3E}">
        <p14:creationId xmlns:p14="http://schemas.microsoft.com/office/powerpoint/2010/main" val="27150070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GB" dirty="0"/>
          </a:p>
        </p:txBody>
      </p:sp>
      <p:sp>
        <p:nvSpPr>
          <p:cNvPr id="4" name="Slide Number Placeholder 3"/>
          <p:cNvSpPr>
            <a:spLocks noGrp="1"/>
          </p:cNvSpPr>
          <p:nvPr>
            <p:ph type="sldNum" sz="quarter" idx="10"/>
          </p:nvPr>
        </p:nvSpPr>
        <p:spPr/>
        <p:txBody>
          <a:bodyPr/>
          <a:lstStyle/>
          <a:p>
            <a:fld id="{858DE330-4B88-4E90-9D05-1FCE26ADDE61}" type="slidenum">
              <a:rPr lang="en-GB" smtClean="0"/>
              <a:t>19</a:t>
            </a:fld>
            <a:endParaRPr lang="en-GB"/>
          </a:p>
        </p:txBody>
      </p:sp>
    </p:spTree>
    <p:extLst>
      <p:ext uri="{BB962C8B-B14F-4D97-AF65-F5344CB8AC3E}">
        <p14:creationId xmlns:p14="http://schemas.microsoft.com/office/powerpoint/2010/main" val="2715007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58DE330-4B88-4E90-9D05-1FCE26ADDE61}" type="slidenum">
              <a:rPr lang="en-GB" smtClean="0"/>
              <a:t>2</a:t>
            </a:fld>
            <a:endParaRPr lang="en-GB"/>
          </a:p>
        </p:txBody>
      </p:sp>
    </p:spTree>
    <p:extLst>
      <p:ext uri="{BB962C8B-B14F-4D97-AF65-F5344CB8AC3E}">
        <p14:creationId xmlns:p14="http://schemas.microsoft.com/office/powerpoint/2010/main" val="2715007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58DE330-4B88-4E90-9D05-1FCE26ADDE61}" type="slidenum">
              <a:rPr lang="en-GB" smtClean="0"/>
              <a:t>3</a:t>
            </a:fld>
            <a:endParaRPr lang="en-GB"/>
          </a:p>
        </p:txBody>
      </p:sp>
    </p:spTree>
    <p:extLst>
      <p:ext uri="{BB962C8B-B14F-4D97-AF65-F5344CB8AC3E}">
        <p14:creationId xmlns:p14="http://schemas.microsoft.com/office/powerpoint/2010/main" val="3374855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58DE330-4B88-4E90-9D05-1FCE26ADDE61}" type="slidenum">
              <a:rPr lang="en-GB" smtClean="0"/>
              <a:t>4</a:t>
            </a:fld>
            <a:endParaRPr lang="en-GB"/>
          </a:p>
        </p:txBody>
      </p:sp>
    </p:spTree>
    <p:extLst>
      <p:ext uri="{BB962C8B-B14F-4D97-AF65-F5344CB8AC3E}">
        <p14:creationId xmlns:p14="http://schemas.microsoft.com/office/powerpoint/2010/main" val="2715007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also have virtual tours which are available on the website</a:t>
            </a:r>
          </a:p>
        </p:txBody>
      </p:sp>
      <p:sp>
        <p:nvSpPr>
          <p:cNvPr id="4" name="Slide Number Placeholder 3"/>
          <p:cNvSpPr>
            <a:spLocks noGrp="1"/>
          </p:cNvSpPr>
          <p:nvPr>
            <p:ph type="sldNum" sz="quarter" idx="10"/>
          </p:nvPr>
        </p:nvSpPr>
        <p:spPr/>
        <p:txBody>
          <a:bodyPr/>
          <a:lstStyle/>
          <a:p>
            <a:fld id="{858DE330-4B88-4E90-9D05-1FCE26ADDE61}" type="slidenum">
              <a:rPr lang="en-GB" smtClean="0"/>
              <a:t>5</a:t>
            </a:fld>
            <a:endParaRPr lang="en-GB"/>
          </a:p>
        </p:txBody>
      </p:sp>
    </p:spTree>
    <p:extLst>
      <p:ext uri="{BB962C8B-B14F-4D97-AF65-F5344CB8AC3E}">
        <p14:creationId xmlns:p14="http://schemas.microsoft.com/office/powerpoint/2010/main" val="2715007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Place:  the more you immerse a young person – the more memorable it is, the more impactful the experience</a:t>
            </a:r>
          </a:p>
        </p:txBody>
      </p:sp>
      <p:sp>
        <p:nvSpPr>
          <p:cNvPr id="4" name="Slide Number Placeholder 3"/>
          <p:cNvSpPr>
            <a:spLocks noGrp="1"/>
          </p:cNvSpPr>
          <p:nvPr>
            <p:ph type="sldNum" sz="quarter" idx="10"/>
          </p:nvPr>
        </p:nvSpPr>
        <p:spPr/>
        <p:txBody>
          <a:bodyPr/>
          <a:lstStyle/>
          <a:p>
            <a:fld id="{858DE330-4B88-4E90-9D05-1FCE26ADDE61}" type="slidenum">
              <a:rPr lang="en-GB" smtClean="0"/>
              <a:t>6</a:t>
            </a:fld>
            <a:endParaRPr lang="en-GB"/>
          </a:p>
        </p:txBody>
      </p:sp>
    </p:spTree>
    <p:extLst>
      <p:ext uri="{BB962C8B-B14F-4D97-AF65-F5344CB8AC3E}">
        <p14:creationId xmlns:p14="http://schemas.microsoft.com/office/powerpoint/2010/main" val="583282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8DE330-4B88-4E90-9D05-1FCE26ADDE61}" type="slidenum">
              <a:rPr lang="en-GB" smtClean="0"/>
              <a:t>7</a:t>
            </a:fld>
            <a:endParaRPr lang="en-GB"/>
          </a:p>
        </p:txBody>
      </p:sp>
    </p:spTree>
    <p:extLst>
      <p:ext uri="{BB962C8B-B14F-4D97-AF65-F5344CB8AC3E}">
        <p14:creationId xmlns:p14="http://schemas.microsoft.com/office/powerpoint/2010/main" val="583282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Lots of space to play</a:t>
            </a:r>
          </a:p>
        </p:txBody>
      </p:sp>
      <p:sp>
        <p:nvSpPr>
          <p:cNvPr id="4" name="Slide Number Placeholder 3"/>
          <p:cNvSpPr>
            <a:spLocks noGrp="1"/>
          </p:cNvSpPr>
          <p:nvPr>
            <p:ph type="sldNum" sz="quarter" idx="10"/>
          </p:nvPr>
        </p:nvSpPr>
        <p:spPr/>
        <p:txBody>
          <a:bodyPr/>
          <a:lstStyle/>
          <a:p>
            <a:fld id="{858DE330-4B88-4E90-9D05-1FCE26ADDE61}" type="slidenum">
              <a:rPr lang="en-GB" smtClean="0"/>
              <a:t>8</a:t>
            </a:fld>
            <a:endParaRPr lang="en-GB"/>
          </a:p>
        </p:txBody>
      </p:sp>
    </p:spTree>
    <p:extLst>
      <p:ext uri="{BB962C8B-B14F-4D97-AF65-F5344CB8AC3E}">
        <p14:creationId xmlns:p14="http://schemas.microsoft.com/office/powerpoint/2010/main" val="583282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Place is important.  So to are the activities – the things they do.  </a:t>
            </a:r>
          </a:p>
          <a:p>
            <a:r>
              <a:rPr lang="en-GB" dirty="0"/>
              <a:t>Creating something original based on a topic / stimulus: </a:t>
            </a:r>
          </a:p>
          <a:p>
            <a:endParaRPr lang="en-GB" dirty="0"/>
          </a:p>
        </p:txBody>
      </p:sp>
      <p:sp>
        <p:nvSpPr>
          <p:cNvPr id="4" name="Slide Number Placeholder 3"/>
          <p:cNvSpPr>
            <a:spLocks noGrp="1"/>
          </p:cNvSpPr>
          <p:nvPr>
            <p:ph type="sldNum" sz="quarter" idx="10"/>
          </p:nvPr>
        </p:nvSpPr>
        <p:spPr/>
        <p:txBody>
          <a:bodyPr/>
          <a:lstStyle/>
          <a:p>
            <a:fld id="{858DE330-4B88-4E90-9D05-1FCE26ADDE61}" type="slidenum">
              <a:rPr lang="en-GB" smtClean="0"/>
              <a:t>9</a:t>
            </a:fld>
            <a:endParaRPr lang="en-GB"/>
          </a:p>
        </p:txBody>
      </p:sp>
    </p:spTree>
    <p:extLst>
      <p:ext uri="{BB962C8B-B14F-4D97-AF65-F5344CB8AC3E}">
        <p14:creationId xmlns:p14="http://schemas.microsoft.com/office/powerpoint/2010/main" val="2715007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4D3FA5B-D1AD-4EEE-9CF9-1743B00EF8C4}" type="datetimeFigureOut">
              <a:rPr lang="en-GB" smtClean="0"/>
              <a:t>04/04/2022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E3298F-9AEA-498C-B3C9-F3C52A8CD258}" type="slidenum">
              <a:rPr lang="en-GB" smtClean="0"/>
              <a:t>‹#›</a:t>
            </a:fld>
            <a:endParaRPr lang="en-GB"/>
          </a:p>
        </p:txBody>
      </p:sp>
    </p:spTree>
    <p:extLst>
      <p:ext uri="{BB962C8B-B14F-4D97-AF65-F5344CB8AC3E}">
        <p14:creationId xmlns:p14="http://schemas.microsoft.com/office/powerpoint/2010/main" val="1770364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D3FA5B-D1AD-4EEE-9CF9-1743B00EF8C4}" type="datetimeFigureOut">
              <a:rPr lang="en-GB" smtClean="0"/>
              <a:t>04/04/2022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E3298F-9AEA-498C-B3C9-F3C52A8CD258}" type="slidenum">
              <a:rPr lang="en-GB" smtClean="0"/>
              <a:t>‹#›</a:t>
            </a:fld>
            <a:endParaRPr lang="en-GB"/>
          </a:p>
        </p:txBody>
      </p:sp>
    </p:spTree>
    <p:extLst>
      <p:ext uri="{BB962C8B-B14F-4D97-AF65-F5344CB8AC3E}">
        <p14:creationId xmlns:p14="http://schemas.microsoft.com/office/powerpoint/2010/main" val="3072197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D3FA5B-D1AD-4EEE-9CF9-1743B00EF8C4}" type="datetimeFigureOut">
              <a:rPr lang="en-GB" smtClean="0"/>
              <a:t>04/04/2022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E3298F-9AEA-498C-B3C9-F3C52A8CD258}" type="slidenum">
              <a:rPr lang="en-GB" smtClean="0"/>
              <a:t>‹#›</a:t>
            </a:fld>
            <a:endParaRPr lang="en-GB"/>
          </a:p>
        </p:txBody>
      </p:sp>
    </p:spTree>
    <p:extLst>
      <p:ext uri="{BB962C8B-B14F-4D97-AF65-F5344CB8AC3E}">
        <p14:creationId xmlns:p14="http://schemas.microsoft.com/office/powerpoint/2010/main" val="1143715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D3FA5B-D1AD-4EEE-9CF9-1743B00EF8C4}" type="datetimeFigureOut">
              <a:rPr lang="en-GB" smtClean="0"/>
              <a:t>04/04/2022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E3298F-9AEA-498C-B3C9-F3C52A8CD258}" type="slidenum">
              <a:rPr lang="en-GB" smtClean="0"/>
              <a:t>‹#›</a:t>
            </a:fld>
            <a:endParaRPr lang="en-GB"/>
          </a:p>
        </p:txBody>
      </p:sp>
    </p:spTree>
    <p:extLst>
      <p:ext uri="{BB962C8B-B14F-4D97-AF65-F5344CB8AC3E}">
        <p14:creationId xmlns:p14="http://schemas.microsoft.com/office/powerpoint/2010/main" val="807914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D3FA5B-D1AD-4EEE-9CF9-1743B00EF8C4}" type="datetimeFigureOut">
              <a:rPr lang="en-GB" smtClean="0"/>
              <a:t>04/04/2022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E3298F-9AEA-498C-B3C9-F3C52A8CD258}" type="slidenum">
              <a:rPr lang="en-GB" smtClean="0"/>
              <a:t>‹#›</a:t>
            </a:fld>
            <a:endParaRPr lang="en-GB"/>
          </a:p>
        </p:txBody>
      </p:sp>
    </p:spTree>
    <p:extLst>
      <p:ext uri="{BB962C8B-B14F-4D97-AF65-F5344CB8AC3E}">
        <p14:creationId xmlns:p14="http://schemas.microsoft.com/office/powerpoint/2010/main" val="2220080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4D3FA5B-D1AD-4EEE-9CF9-1743B00EF8C4}" type="datetimeFigureOut">
              <a:rPr lang="en-GB" smtClean="0"/>
              <a:t>04/04/2022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E3298F-9AEA-498C-B3C9-F3C52A8CD258}" type="slidenum">
              <a:rPr lang="en-GB" smtClean="0"/>
              <a:t>‹#›</a:t>
            </a:fld>
            <a:endParaRPr lang="en-GB"/>
          </a:p>
        </p:txBody>
      </p:sp>
    </p:spTree>
    <p:extLst>
      <p:ext uri="{BB962C8B-B14F-4D97-AF65-F5344CB8AC3E}">
        <p14:creationId xmlns:p14="http://schemas.microsoft.com/office/powerpoint/2010/main" val="3704705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4D3FA5B-D1AD-4EEE-9CF9-1743B00EF8C4}" type="datetimeFigureOut">
              <a:rPr lang="en-GB" smtClean="0"/>
              <a:t>04/04/2022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0E3298F-9AEA-498C-B3C9-F3C52A8CD258}" type="slidenum">
              <a:rPr lang="en-GB" smtClean="0"/>
              <a:t>‹#›</a:t>
            </a:fld>
            <a:endParaRPr lang="en-GB"/>
          </a:p>
        </p:txBody>
      </p:sp>
    </p:spTree>
    <p:extLst>
      <p:ext uri="{BB962C8B-B14F-4D97-AF65-F5344CB8AC3E}">
        <p14:creationId xmlns:p14="http://schemas.microsoft.com/office/powerpoint/2010/main" val="3839247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4D3FA5B-D1AD-4EEE-9CF9-1743B00EF8C4}" type="datetimeFigureOut">
              <a:rPr lang="en-GB" smtClean="0"/>
              <a:t>04/04/2022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0E3298F-9AEA-498C-B3C9-F3C52A8CD258}" type="slidenum">
              <a:rPr lang="en-GB" smtClean="0"/>
              <a:t>‹#›</a:t>
            </a:fld>
            <a:endParaRPr lang="en-GB"/>
          </a:p>
        </p:txBody>
      </p:sp>
    </p:spTree>
    <p:extLst>
      <p:ext uri="{BB962C8B-B14F-4D97-AF65-F5344CB8AC3E}">
        <p14:creationId xmlns:p14="http://schemas.microsoft.com/office/powerpoint/2010/main" val="3510613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D3FA5B-D1AD-4EEE-9CF9-1743B00EF8C4}" type="datetimeFigureOut">
              <a:rPr lang="en-GB" smtClean="0"/>
              <a:t>04/04/2022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0E3298F-9AEA-498C-B3C9-F3C52A8CD258}" type="slidenum">
              <a:rPr lang="en-GB" smtClean="0"/>
              <a:t>‹#›</a:t>
            </a:fld>
            <a:endParaRPr lang="en-GB"/>
          </a:p>
        </p:txBody>
      </p:sp>
    </p:spTree>
    <p:extLst>
      <p:ext uri="{BB962C8B-B14F-4D97-AF65-F5344CB8AC3E}">
        <p14:creationId xmlns:p14="http://schemas.microsoft.com/office/powerpoint/2010/main" val="2483403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D3FA5B-D1AD-4EEE-9CF9-1743B00EF8C4}" type="datetimeFigureOut">
              <a:rPr lang="en-GB" smtClean="0"/>
              <a:t>04/04/2022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E3298F-9AEA-498C-B3C9-F3C52A8CD258}" type="slidenum">
              <a:rPr lang="en-GB" smtClean="0"/>
              <a:t>‹#›</a:t>
            </a:fld>
            <a:endParaRPr lang="en-GB"/>
          </a:p>
        </p:txBody>
      </p:sp>
    </p:spTree>
    <p:extLst>
      <p:ext uri="{BB962C8B-B14F-4D97-AF65-F5344CB8AC3E}">
        <p14:creationId xmlns:p14="http://schemas.microsoft.com/office/powerpoint/2010/main" val="3793788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D3FA5B-D1AD-4EEE-9CF9-1743B00EF8C4}" type="datetimeFigureOut">
              <a:rPr lang="en-GB" smtClean="0"/>
              <a:t>04/04/2022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E3298F-9AEA-498C-B3C9-F3C52A8CD258}" type="slidenum">
              <a:rPr lang="en-GB" smtClean="0"/>
              <a:t>‹#›</a:t>
            </a:fld>
            <a:endParaRPr lang="en-GB"/>
          </a:p>
        </p:txBody>
      </p:sp>
    </p:spTree>
    <p:extLst>
      <p:ext uri="{BB962C8B-B14F-4D97-AF65-F5344CB8AC3E}">
        <p14:creationId xmlns:p14="http://schemas.microsoft.com/office/powerpoint/2010/main" val="329292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D3FA5B-D1AD-4EEE-9CF9-1743B00EF8C4}" type="datetimeFigureOut">
              <a:rPr lang="en-GB" smtClean="0"/>
              <a:t>04/04/2022</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E3298F-9AEA-498C-B3C9-F3C52A8CD258}" type="slidenum">
              <a:rPr lang="en-GB" smtClean="0"/>
              <a:t>‹#›</a:t>
            </a:fld>
            <a:endParaRPr lang="en-GB"/>
          </a:p>
        </p:txBody>
      </p:sp>
    </p:spTree>
    <p:extLst>
      <p:ext uri="{BB962C8B-B14F-4D97-AF65-F5344CB8AC3E}">
        <p14:creationId xmlns:p14="http://schemas.microsoft.com/office/powerpoint/2010/main" val="8048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jpeg"/><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7" Type="http://schemas.microsoft.com/office/2007/relationships/hdphoto" Target="../media/hdphoto1.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29.jpeg"/><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7.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jpeg"/><Relationship Id="rId3" Type="http://schemas.openxmlformats.org/officeDocument/2006/relationships/image" Target="../media/image5.jpeg"/><Relationship Id="rId7" Type="http://schemas.openxmlformats.org/officeDocument/2006/relationships/image" Target="../media/image11.jpeg"/><Relationship Id="rId12"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5" Type="http://schemas.microsoft.com/office/2007/relationships/hdphoto" Target="../media/hdphoto1.wdp"/><Relationship Id="rId10" Type="http://schemas.openxmlformats.org/officeDocument/2006/relationships/image" Target="../media/image14.jpg"/><Relationship Id="rId4" Type="http://schemas.openxmlformats.org/officeDocument/2006/relationships/image" Target="../media/image8.jpeg"/><Relationship Id="rId9" Type="http://schemas.openxmlformats.org/officeDocument/2006/relationships/image" Target="../media/image13.jpeg"/><Relationship Id="rId1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D42F40-8564-4509-8FE0-D4FFB3F324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545" y="0"/>
            <a:ext cx="10290049" cy="6858000"/>
          </a:xfrm>
          <a:prstGeom prst="rect">
            <a:avLst/>
          </a:prstGeom>
        </p:spPr>
      </p:pic>
      <p:sp>
        <p:nvSpPr>
          <p:cNvPr id="4" name="TextBox 3"/>
          <p:cNvSpPr txBox="1"/>
          <p:nvPr/>
        </p:nvSpPr>
        <p:spPr>
          <a:xfrm>
            <a:off x="611560" y="1530197"/>
            <a:ext cx="79208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Arrow: Pentagon 6">
            <a:extLst>
              <a:ext uri="{FF2B5EF4-FFF2-40B4-BE49-F238E27FC236}">
                <a16:creationId xmlns:a16="http://schemas.microsoft.com/office/drawing/2014/main" id="{CC098430-4187-4A87-B71B-1F5CAC8AECC6}"/>
              </a:ext>
            </a:extLst>
          </p:cNvPr>
          <p:cNvSpPr/>
          <p:nvPr/>
        </p:nvSpPr>
        <p:spPr>
          <a:xfrm rot="10800000">
            <a:off x="6012160" y="229023"/>
            <a:ext cx="3384376" cy="1067039"/>
          </a:xfrm>
          <a:prstGeom prst="homePlate">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p:cNvPicPr>
            <a:picLocks noChangeAspect="1"/>
          </p:cNvPicPr>
          <p:nvPr/>
        </p:nvPicPr>
        <p:blipFill>
          <a:blip r:embed="rId4" cstate="email">
            <a:clrChange>
              <a:clrFrom>
                <a:srgbClr val="D2D2D2"/>
              </a:clrFrom>
              <a:clrTo>
                <a:srgbClr val="D2D2D2">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660232" y="353847"/>
            <a:ext cx="2088232" cy="792385"/>
          </a:xfrm>
          <a:prstGeom prst="rect">
            <a:avLst/>
          </a:prstGeom>
        </p:spPr>
      </p:pic>
      <p:sp>
        <p:nvSpPr>
          <p:cNvPr id="13" name="Arrow: Pentagon 12">
            <a:extLst>
              <a:ext uri="{FF2B5EF4-FFF2-40B4-BE49-F238E27FC236}">
                <a16:creationId xmlns:a16="http://schemas.microsoft.com/office/drawing/2014/main" id="{DE3D68D1-28F4-4DBF-A57C-BF2335B5E18D}"/>
              </a:ext>
            </a:extLst>
          </p:cNvPr>
          <p:cNvSpPr/>
          <p:nvPr/>
        </p:nvSpPr>
        <p:spPr>
          <a:xfrm>
            <a:off x="-55012" y="5505796"/>
            <a:ext cx="7291308" cy="1067039"/>
          </a:xfrm>
          <a:prstGeom prst="homePlate">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8064A2">
                    <a:lumMod val="50000"/>
                  </a:srgbClr>
                </a:solidFill>
                <a:effectLst/>
                <a:uLnTx/>
                <a:uFillTx/>
                <a:latin typeface="Arial Narrow" panose="020B0606020202030204" pitchFamily="34" charset="0"/>
                <a:ea typeface="+mn-ea"/>
                <a:cs typeface="Arial" panose="020B0604020202020204" pitchFamily="34" charset="0"/>
              </a:rPr>
              <a:t>  INGESTRE HALL RESIDENTIAL ARTS CENTRE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8064A2">
                    <a:lumMod val="50000"/>
                  </a:srgbClr>
                </a:solidFill>
                <a:effectLst/>
                <a:uLnTx/>
                <a:uFillTx/>
                <a:latin typeface="Arial Narrow" panose="020B0606020202030204" pitchFamily="34" charset="0"/>
                <a:ea typeface="+mn-ea"/>
                <a:cs typeface="Arial" panose="020B0604020202020204" pitchFamily="34" charset="0"/>
              </a:rPr>
              <a:t>  {enter your date}</a:t>
            </a:r>
          </a:p>
        </p:txBody>
      </p:sp>
    </p:spTree>
    <p:extLst>
      <p:ext uri="{BB962C8B-B14F-4D97-AF65-F5344CB8AC3E}">
        <p14:creationId xmlns:p14="http://schemas.microsoft.com/office/powerpoint/2010/main" val="26935717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455544-FABB-4258-B442-EEA16055AA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59619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907"/>
            <a:ext cx="8229600" cy="1143000"/>
          </a:xfrm>
        </p:spPr>
        <p:txBody>
          <a:bodyPr>
            <a:normAutofit/>
          </a:bodyPr>
          <a:lstStyle/>
          <a:p>
            <a:pPr algn="l"/>
            <a:r>
              <a:rPr lang="en-GB" sz="2800" b="1" dirty="0">
                <a:latin typeface="Arial Narrow" panose="020B0606020202030204" pitchFamily="34" charset="0"/>
              </a:rPr>
              <a:t>LEARNING</a:t>
            </a:r>
          </a:p>
        </p:txBody>
      </p:sp>
      <p:pic>
        <p:nvPicPr>
          <p:cNvPr id="8" name="Content Placeholder 7"/>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804248" y="332656"/>
            <a:ext cx="1997984" cy="719132"/>
          </a:xfrm>
        </p:spPr>
      </p:pic>
      <p:cxnSp>
        <p:nvCxnSpPr>
          <p:cNvPr id="10" name="Straight Connector 9"/>
          <p:cNvCxnSpPr/>
          <p:nvPr/>
        </p:nvCxnSpPr>
        <p:spPr>
          <a:xfrm>
            <a:off x="0" y="1124744"/>
            <a:ext cx="9144000" cy="0"/>
          </a:xfrm>
          <a:prstGeom prst="line">
            <a:avLst/>
          </a:prstGeom>
          <a:ln w="349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11560" y="1676182"/>
            <a:ext cx="7920880" cy="369332"/>
          </a:xfrm>
          <a:prstGeom prst="rect">
            <a:avLst/>
          </a:prstGeom>
          <a:noFill/>
        </p:spPr>
        <p:txBody>
          <a:bodyPr wrap="square" rtlCol="0">
            <a:spAutoFit/>
          </a:bodyPr>
          <a:lstStyle/>
          <a:p>
            <a:endParaRPr lang="en-GB" dirty="0"/>
          </a:p>
        </p:txBody>
      </p:sp>
      <p:sp>
        <p:nvSpPr>
          <p:cNvPr id="5" name="TextBox 4"/>
          <p:cNvSpPr txBox="1"/>
          <p:nvPr/>
        </p:nvSpPr>
        <p:spPr>
          <a:xfrm>
            <a:off x="404357" y="1428981"/>
            <a:ext cx="3461843" cy="3139321"/>
          </a:xfrm>
          <a:prstGeom prst="rect">
            <a:avLst/>
          </a:prstGeom>
          <a:noFill/>
        </p:spPr>
        <p:txBody>
          <a:bodyPr wrap="square" rtlCol="0">
            <a:spAutoFit/>
          </a:bodyPr>
          <a:lstStyle/>
          <a:p>
            <a:r>
              <a:rPr lang="en-GB" dirty="0"/>
              <a:t>Whether it’s delivering high quality arts activities or simply learning through staying away from home and having  fun, the Ingestre team have the soft skills to help every young person achieve more than they ever expected. </a:t>
            </a:r>
          </a:p>
          <a:p>
            <a:endParaRPr lang="en-GB" dirty="0"/>
          </a:p>
          <a:p>
            <a:r>
              <a:rPr lang="en-GB" dirty="0"/>
              <a:t>We are specialists in residential experiences, and know how valuable it can be. </a:t>
            </a:r>
          </a:p>
        </p:txBody>
      </p:sp>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43736" y="1356475"/>
            <a:ext cx="4320480" cy="2880320"/>
          </a:xfrm>
          <a:prstGeom prst="rect">
            <a:avLst/>
          </a:prstGeom>
          <a:effectLst>
            <a:reflection blurRad="6350" stA="50000" endA="300" endPos="55000" dir="5400000" sy="-100000" algn="bl" rotWithShape="0"/>
            <a:softEdge rad="127000"/>
          </a:effectLst>
        </p:spPr>
      </p:pic>
      <p:sp>
        <p:nvSpPr>
          <p:cNvPr id="14" name="TextBox 13"/>
          <p:cNvSpPr txBox="1"/>
          <p:nvPr/>
        </p:nvSpPr>
        <p:spPr>
          <a:xfrm>
            <a:off x="404356" y="4744097"/>
            <a:ext cx="3461843" cy="1477328"/>
          </a:xfrm>
          <a:prstGeom prst="rect">
            <a:avLst/>
          </a:prstGeom>
          <a:noFill/>
        </p:spPr>
        <p:txBody>
          <a:bodyPr wrap="square" rtlCol="0">
            <a:spAutoFit/>
          </a:bodyPr>
          <a:lstStyle/>
          <a:p>
            <a:r>
              <a:rPr lang="en-GB" b="1" dirty="0"/>
              <a:t>Tailored Programmes</a:t>
            </a:r>
          </a:p>
          <a:p>
            <a:r>
              <a:rPr lang="en-GB" dirty="0"/>
              <a:t>Every visit is unique.  The team work with school and the pupils to shape an exciting, fun, and valuable visit to Ingestre.</a:t>
            </a:r>
          </a:p>
        </p:txBody>
      </p:sp>
      <p:grpSp>
        <p:nvGrpSpPr>
          <p:cNvPr id="17" name="Group 16"/>
          <p:cNvGrpSpPr/>
          <p:nvPr/>
        </p:nvGrpSpPr>
        <p:grpSpPr>
          <a:xfrm>
            <a:off x="4524333" y="4581128"/>
            <a:ext cx="4008107" cy="1211165"/>
            <a:chOff x="5019502" y="4437112"/>
            <a:chExt cx="3827578" cy="1296144"/>
          </a:xfrm>
        </p:grpSpPr>
        <p:sp>
          <p:nvSpPr>
            <p:cNvPr id="19" name="Rounded Rectangle 18"/>
            <p:cNvSpPr/>
            <p:nvPr/>
          </p:nvSpPr>
          <p:spPr>
            <a:xfrm>
              <a:off x="5019502" y="4437112"/>
              <a:ext cx="3797632" cy="1296144"/>
            </a:xfrm>
            <a:prstGeom prst="roundRect">
              <a:avLst/>
            </a:prstGeom>
            <a:solidFill>
              <a:srgbClr val="76B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76B900"/>
                </a:solidFill>
              </a:endParaRPr>
            </a:p>
          </p:txBody>
        </p:sp>
        <p:sp>
          <p:nvSpPr>
            <p:cNvPr id="20" name="TextBox 19"/>
            <p:cNvSpPr txBox="1"/>
            <p:nvPr/>
          </p:nvSpPr>
          <p:spPr>
            <a:xfrm>
              <a:off x="5246682" y="4623519"/>
              <a:ext cx="3600398" cy="988114"/>
            </a:xfrm>
            <a:prstGeom prst="rect">
              <a:avLst/>
            </a:prstGeom>
            <a:noFill/>
          </p:spPr>
          <p:txBody>
            <a:bodyPr wrap="square" rtlCol="0">
              <a:spAutoFit/>
            </a:bodyPr>
            <a:lstStyle/>
            <a:p>
              <a:r>
                <a:rPr lang="en-GB" b="1" dirty="0">
                  <a:solidFill>
                    <a:schemeClr val="bg1"/>
                  </a:solidFill>
                </a:rPr>
                <a:t>Group sizes are 15 students to 1 Ingestre tutor supported by school staff.</a:t>
              </a:r>
            </a:p>
          </p:txBody>
        </p:sp>
      </p:grpSp>
      <p:pic>
        <p:nvPicPr>
          <p:cNvPr id="16" name="Picture 15">
            <a:extLst>
              <a:ext uri="{FF2B5EF4-FFF2-40B4-BE49-F238E27FC236}">
                <a16:creationId xmlns:a16="http://schemas.microsoft.com/office/drawing/2014/main" id="{E05C9D07-DB11-4E68-8334-95B30D4A16B9}"/>
              </a:ext>
            </a:extLst>
          </p:cNvPr>
          <p:cNvPicPr>
            <a:picLocks noChangeAspect="1"/>
          </p:cNvPicPr>
          <p:nvPr/>
        </p:nvPicPr>
        <p:blipFill>
          <a:blip r:embed="rId5" cstate="screen">
            <a:clrChange>
              <a:clrFrom>
                <a:srgbClr val="D2D2D2"/>
              </a:clrFrom>
              <a:clrTo>
                <a:srgbClr val="D2D2D2">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6588224" y="5842550"/>
            <a:ext cx="2088232" cy="792385"/>
          </a:xfrm>
          <a:prstGeom prst="rect">
            <a:avLst/>
          </a:prstGeom>
        </p:spPr>
      </p:pic>
    </p:spTree>
    <p:extLst>
      <p:ext uri="{BB962C8B-B14F-4D97-AF65-F5344CB8AC3E}">
        <p14:creationId xmlns:p14="http://schemas.microsoft.com/office/powerpoint/2010/main" val="1191819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907"/>
            <a:ext cx="8229600" cy="1143000"/>
          </a:xfrm>
        </p:spPr>
        <p:txBody>
          <a:bodyPr>
            <a:normAutofit/>
          </a:bodyPr>
          <a:lstStyle/>
          <a:p>
            <a:pPr algn="l"/>
            <a:endParaRPr lang="en-GB" sz="2800" b="1" dirty="0">
              <a:latin typeface="Arial Narrow" panose="020B0606020202030204" pitchFamily="34" charset="0"/>
            </a:endParaRPr>
          </a:p>
        </p:txBody>
      </p:sp>
      <p:pic>
        <p:nvPicPr>
          <p:cNvPr id="8" name="Content Placeholder 7"/>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804248" y="332656"/>
            <a:ext cx="1997984" cy="719132"/>
          </a:xfr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43921" y="5877272"/>
            <a:ext cx="2301776" cy="720997"/>
          </a:xfrm>
          <a:prstGeom prst="rect">
            <a:avLst/>
          </a:prstGeom>
        </p:spPr>
      </p:pic>
      <p:sp>
        <p:nvSpPr>
          <p:cNvPr id="4" name="TextBox 3"/>
          <p:cNvSpPr txBox="1"/>
          <p:nvPr/>
        </p:nvSpPr>
        <p:spPr>
          <a:xfrm>
            <a:off x="611560" y="1676182"/>
            <a:ext cx="7920880" cy="369332"/>
          </a:xfrm>
          <a:prstGeom prst="rect">
            <a:avLst/>
          </a:prstGeom>
          <a:noFill/>
        </p:spPr>
        <p:txBody>
          <a:bodyPr wrap="square" rtlCol="0">
            <a:spAutoFit/>
          </a:bodyPr>
          <a:lstStyle/>
          <a:p>
            <a:endParaRPr lang="en-GB" dirty="0"/>
          </a:p>
        </p:txBody>
      </p:sp>
      <p:pic>
        <p:nvPicPr>
          <p:cNvPr id="2050" name="Picture 2"/>
          <p:cNvPicPr>
            <a:picLocks noChangeAspect="1" noChangeArrowheads="1"/>
          </p:cNvPicPr>
          <p:nvPr/>
        </p:nvPicPr>
        <p:blipFill>
          <a:blip r:embed="rId5">
            <a:lum bright="70000" contrast="-70000"/>
            <a:extLst>
              <a:ext uri="{28A0092B-C50C-407E-A947-70E740481C1C}">
                <a14:useLocalDpi xmlns:a14="http://schemas.microsoft.com/office/drawing/2010/main"/>
              </a:ext>
            </a:extLst>
          </a:blip>
          <a:srcRect/>
          <a:stretch>
            <a:fillRect/>
          </a:stretch>
        </p:blipFill>
        <p:spPr bwMode="auto">
          <a:xfrm>
            <a:off x="-1239421" y="-1430800"/>
            <a:ext cx="11455838" cy="82888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ounded Rectangular Callout 2"/>
          <p:cNvSpPr/>
          <p:nvPr/>
        </p:nvSpPr>
        <p:spPr>
          <a:xfrm>
            <a:off x="677427" y="1585758"/>
            <a:ext cx="7789146" cy="3384376"/>
          </a:xfrm>
          <a:prstGeom prst="wedgeRoundRectCallout">
            <a:avLst>
              <a:gd name="adj1" fmla="val -20833"/>
              <a:gd name="adj2" fmla="val 68074"/>
              <a:gd name="adj3" fmla="val 16667"/>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GB" sz="2400" dirty="0"/>
              <a:t>We have seen a real change in </a:t>
            </a:r>
            <a:r>
              <a:rPr lang="en-GB" sz="2400" b="1" dirty="0"/>
              <a:t>the progress and achievement</a:t>
            </a:r>
            <a:r>
              <a:rPr lang="en-GB" sz="2400" dirty="0"/>
              <a:t> of our children.  Their </a:t>
            </a:r>
            <a:r>
              <a:rPr lang="en-GB" sz="2400" b="1" dirty="0"/>
              <a:t>confidence</a:t>
            </a:r>
            <a:r>
              <a:rPr lang="en-GB" sz="2400" dirty="0"/>
              <a:t> has increased exponentially.  This has translated in the classroom into a </a:t>
            </a:r>
            <a:r>
              <a:rPr lang="en-GB" sz="2400" b="1" dirty="0"/>
              <a:t>better attitude for learning</a:t>
            </a:r>
            <a:r>
              <a:rPr lang="en-GB" sz="2400" dirty="0"/>
              <a:t> and greater confidence in taking part in </a:t>
            </a:r>
            <a:r>
              <a:rPr lang="en-GB" sz="2400" b="1" dirty="0"/>
              <a:t>whole class activities</a:t>
            </a:r>
            <a:r>
              <a:rPr lang="en-GB" sz="2400" dirty="0"/>
              <a:t>. </a:t>
            </a:r>
          </a:p>
          <a:p>
            <a:pPr fontAlgn="base"/>
            <a:endParaRPr lang="en-GB" i="1" dirty="0"/>
          </a:p>
          <a:p>
            <a:pPr fontAlgn="base"/>
            <a:r>
              <a:rPr lang="en-GB" b="1" i="1" dirty="0">
                <a:solidFill>
                  <a:schemeClr val="tx1"/>
                </a:solidFill>
              </a:rPr>
              <a:t>Assistant </a:t>
            </a:r>
            <a:r>
              <a:rPr lang="en-GB" b="1" i="1" dirty="0" err="1">
                <a:solidFill>
                  <a:schemeClr val="tx1"/>
                </a:solidFill>
              </a:rPr>
              <a:t>Headteacher</a:t>
            </a:r>
            <a:r>
              <a:rPr lang="en-GB" b="1" i="1" dirty="0">
                <a:solidFill>
                  <a:schemeClr val="tx1"/>
                </a:solidFill>
              </a:rPr>
              <a:t> - Staffordshire</a:t>
            </a:r>
            <a:endParaRPr lang="en-GB" b="1" dirty="0">
              <a:solidFill>
                <a:schemeClr val="tx1"/>
              </a:solidFill>
            </a:endParaRPr>
          </a:p>
        </p:txBody>
      </p:sp>
    </p:spTree>
    <p:extLst>
      <p:ext uri="{BB962C8B-B14F-4D97-AF65-F5344CB8AC3E}">
        <p14:creationId xmlns:p14="http://schemas.microsoft.com/office/powerpoint/2010/main" val="2492178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907"/>
            <a:ext cx="8229600" cy="1143000"/>
          </a:xfrm>
        </p:spPr>
        <p:txBody>
          <a:bodyPr>
            <a:normAutofit/>
          </a:bodyPr>
          <a:lstStyle/>
          <a:p>
            <a:pPr algn="l"/>
            <a:endParaRPr lang="en-GB" sz="2800" b="1" dirty="0">
              <a:latin typeface="Arial Narrow" panose="020B0606020202030204" pitchFamily="34" charset="0"/>
            </a:endParaRPr>
          </a:p>
        </p:txBody>
      </p:sp>
      <p:pic>
        <p:nvPicPr>
          <p:cNvPr id="8" name="Content Placeholder 7"/>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804248" y="332656"/>
            <a:ext cx="1997984" cy="719132"/>
          </a:xfr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43921" y="5877272"/>
            <a:ext cx="2301776" cy="720997"/>
          </a:xfrm>
          <a:prstGeom prst="rect">
            <a:avLst/>
          </a:prstGeom>
        </p:spPr>
      </p:pic>
      <p:sp>
        <p:nvSpPr>
          <p:cNvPr id="4" name="TextBox 3"/>
          <p:cNvSpPr txBox="1"/>
          <p:nvPr/>
        </p:nvSpPr>
        <p:spPr>
          <a:xfrm>
            <a:off x="611560" y="1676182"/>
            <a:ext cx="7920880" cy="369332"/>
          </a:xfrm>
          <a:prstGeom prst="rect">
            <a:avLst/>
          </a:prstGeom>
          <a:noFill/>
        </p:spPr>
        <p:txBody>
          <a:bodyPr wrap="square" rtlCol="0">
            <a:spAutoFit/>
          </a:bodyPr>
          <a:lstStyle/>
          <a:p>
            <a:endParaRPr lang="en-GB" dirty="0"/>
          </a:p>
        </p:txBody>
      </p:sp>
      <p:pic>
        <p:nvPicPr>
          <p:cNvPr id="5" name="Picture 4"/>
          <p:cNvPicPr>
            <a:picLocks noChangeAspect="1"/>
          </p:cNvPicPr>
          <p:nvPr/>
        </p:nvPicPr>
        <p:blipFill>
          <a:blip r:embed="rId5" cstate="screen">
            <a:lum bright="70000" contrast="-70000"/>
            <a:extLst>
              <a:ext uri="{28A0092B-C50C-407E-A947-70E740481C1C}">
                <a14:useLocalDpi xmlns:a14="http://schemas.microsoft.com/office/drawing/2010/main"/>
              </a:ext>
            </a:extLst>
          </a:blip>
          <a:stretch>
            <a:fillRect/>
          </a:stretch>
        </p:blipFill>
        <p:spPr>
          <a:xfrm>
            <a:off x="-571500" y="0"/>
            <a:ext cx="10287000" cy="6858000"/>
          </a:xfrm>
          <a:prstGeom prst="rect">
            <a:avLst/>
          </a:prstGeom>
        </p:spPr>
      </p:pic>
      <p:sp>
        <p:nvSpPr>
          <p:cNvPr id="3" name="Rounded Rectangular Callout 2"/>
          <p:cNvSpPr/>
          <p:nvPr/>
        </p:nvSpPr>
        <p:spPr>
          <a:xfrm>
            <a:off x="1013309" y="1860848"/>
            <a:ext cx="7117382" cy="2924620"/>
          </a:xfrm>
          <a:prstGeom prst="wedgeRoundRectCallout">
            <a:avLst>
              <a:gd name="adj1" fmla="val -20833"/>
              <a:gd name="adj2" fmla="val 68074"/>
              <a:gd name="adj3" fmla="val 16667"/>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GB" sz="2400" dirty="0"/>
              <a:t>To watch my students transform before my eyes into </a:t>
            </a:r>
            <a:r>
              <a:rPr lang="en-GB" sz="2400" b="1" dirty="0"/>
              <a:t>a new version of themselves</a:t>
            </a:r>
            <a:r>
              <a:rPr lang="en-GB" sz="2400" dirty="0"/>
              <a:t> - that was amazing! </a:t>
            </a:r>
            <a:r>
              <a:rPr lang="en-GB" sz="2400" i="1" dirty="0"/>
              <a:t> </a:t>
            </a:r>
          </a:p>
          <a:p>
            <a:pPr fontAlgn="base"/>
            <a:endParaRPr lang="en-GB" i="1" dirty="0"/>
          </a:p>
          <a:p>
            <a:pPr fontAlgn="base"/>
            <a:r>
              <a:rPr lang="en-GB" b="1" i="1" dirty="0">
                <a:solidFill>
                  <a:schemeClr val="tx1"/>
                </a:solidFill>
              </a:rPr>
              <a:t>Assistant </a:t>
            </a:r>
            <a:r>
              <a:rPr lang="en-GB" b="1" i="1" dirty="0" err="1">
                <a:solidFill>
                  <a:schemeClr val="tx1"/>
                </a:solidFill>
              </a:rPr>
              <a:t>Headteacher</a:t>
            </a:r>
            <a:r>
              <a:rPr lang="en-GB" b="1" i="1" dirty="0">
                <a:solidFill>
                  <a:schemeClr val="tx1"/>
                </a:solidFill>
              </a:rPr>
              <a:t> - Sandwell</a:t>
            </a:r>
            <a:r>
              <a:rPr lang="en-GB" b="1" dirty="0">
                <a:solidFill>
                  <a:schemeClr val="tx1"/>
                </a:solidFill>
              </a:rPr>
              <a:t> </a:t>
            </a:r>
          </a:p>
        </p:txBody>
      </p:sp>
    </p:spTree>
    <p:extLst>
      <p:ext uri="{BB962C8B-B14F-4D97-AF65-F5344CB8AC3E}">
        <p14:creationId xmlns:p14="http://schemas.microsoft.com/office/powerpoint/2010/main" val="2676758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907"/>
            <a:ext cx="8229600" cy="1143000"/>
          </a:xfrm>
        </p:spPr>
        <p:txBody>
          <a:bodyPr>
            <a:normAutofit/>
          </a:bodyPr>
          <a:lstStyle/>
          <a:p>
            <a:pPr algn="l"/>
            <a:r>
              <a:rPr lang="en-GB" sz="2800" b="1" dirty="0">
                <a:latin typeface="Arial Narrow" panose="020B0606020202030204" pitchFamily="34" charset="0"/>
              </a:rPr>
              <a:t>WHY GO TO INGESTRE HALL?</a:t>
            </a:r>
          </a:p>
        </p:txBody>
      </p:sp>
      <p:pic>
        <p:nvPicPr>
          <p:cNvPr id="8" name="Content Placeholder 7"/>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804248" y="332656"/>
            <a:ext cx="1997984" cy="719132"/>
          </a:xfrm>
        </p:spPr>
      </p:pic>
      <p:cxnSp>
        <p:nvCxnSpPr>
          <p:cNvPr id="10" name="Straight Connector 9"/>
          <p:cNvCxnSpPr/>
          <p:nvPr/>
        </p:nvCxnSpPr>
        <p:spPr>
          <a:xfrm>
            <a:off x="0" y="1124744"/>
            <a:ext cx="9144000" cy="0"/>
          </a:xfrm>
          <a:prstGeom prst="line">
            <a:avLst/>
          </a:prstGeom>
          <a:ln w="349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11560" y="1676182"/>
            <a:ext cx="7920880" cy="369332"/>
          </a:xfrm>
          <a:prstGeom prst="rect">
            <a:avLst/>
          </a:prstGeom>
          <a:noFill/>
        </p:spPr>
        <p:txBody>
          <a:bodyPr wrap="square" rtlCol="0">
            <a:spAutoFit/>
          </a:bodyPr>
          <a:lstStyle/>
          <a:p>
            <a:endParaRPr lang="en-GB" dirty="0"/>
          </a:p>
        </p:txBody>
      </p:sp>
      <p:sp>
        <p:nvSpPr>
          <p:cNvPr id="5" name="TextBox 4"/>
          <p:cNvSpPr txBox="1"/>
          <p:nvPr/>
        </p:nvSpPr>
        <p:spPr>
          <a:xfrm>
            <a:off x="539550" y="1676182"/>
            <a:ext cx="4461507" cy="3970318"/>
          </a:xfrm>
          <a:prstGeom prst="rect">
            <a:avLst/>
          </a:prstGeom>
          <a:noFill/>
        </p:spPr>
        <p:txBody>
          <a:bodyPr wrap="square" rtlCol="0">
            <a:spAutoFit/>
          </a:bodyPr>
          <a:lstStyle/>
          <a:p>
            <a:r>
              <a:rPr lang="en-GB" dirty="0"/>
              <a:t>Try out exciting activities like animation, recording music, creating artwork such as pictures and sculptures, or creating a dance</a:t>
            </a:r>
          </a:p>
          <a:p>
            <a:endParaRPr lang="en-GB" dirty="0"/>
          </a:p>
          <a:p>
            <a:r>
              <a:rPr lang="en-GB" dirty="0"/>
              <a:t>Explore an amazing new place</a:t>
            </a:r>
          </a:p>
          <a:p>
            <a:endParaRPr lang="en-GB" dirty="0"/>
          </a:p>
          <a:p>
            <a:r>
              <a:rPr lang="en-GB" dirty="0"/>
              <a:t>Make new friends and get to know your classmates even better</a:t>
            </a:r>
          </a:p>
          <a:p>
            <a:endParaRPr lang="en-GB" dirty="0"/>
          </a:p>
          <a:p>
            <a:r>
              <a:rPr lang="en-GB" dirty="0"/>
              <a:t>Be adventurous: Go beyond your comfort zone and be open to new experiences.</a:t>
            </a:r>
          </a:p>
          <a:p>
            <a:endParaRPr lang="en-GB" dirty="0"/>
          </a:p>
          <a:p>
            <a:r>
              <a:rPr lang="en-GB" dirty="0"/>
              <a:t>Develop skills, discover passions, boost confidence</a:t>
            </a: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32588" y="1703014"/>
            <a:ext cx="4139562" cy="2326378"/>
          </a:xfrm>
          <a:prstGeom prst="rect">
            <a:avLst/>
          </a:prstGeom>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outerShdw blurRad="50800" dist="38100" dir="18900000" algn="bl" rotWithShape="0">
              <a:prstClr val="black">
                <a:alpha val="40000"/>
              </a:prstClr>
            </a:outerShdw>
            <a:reflection blurRad="6350" stA="52000" endA="300" endPos="35000" dir="5400000" sy="-100000" algn="bl" rotWithShape="0"/>
            <a:softEdge rad="127000"/>
          </a:effectLst>
        </p:spPr>
      </p:pic>
      <p:pic>
        <p:nvPicPr>
          <p:cNvPr id="9" name="Picture 8">
            <a:extLst>
              <a:ext uri="{FF2B5EF4-FFF2-40B4-BE49-F238E27FC236}">
                <a16:creationId xmlns:a16="http://schemas.microsoft.com/office/drawing/2014/main" id="{AC9B9F71-DB0D-4D85-9140-6FBA691F335C}"/>
              </a:ext>
            </a:extLst>
          </p:cNvPr>
          <p:cNvPicPr>
            <a:picLocks noChangeAspect="1"/>
          </p:cNvPicPr>
          <p:nvPr/>
        </p:nvPicPr>
        <p:blipFill>
          <a:blip r:embed="rId5" cstate="screen">
            <a:clrChange>
              <a:clrFrom>
                <a:srgbClr val="D2D2D2"/>
              </a:clrFrom>
              <a:clrTo>
                <a:srgbClr val="D2D2D2">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6588224" y="5842550"/>
            <a:ext cx="2088232" cy="792385"/>
          </a:xfrm>
          <a:prstGeom prst="rect">
            <a:avLst/>
          </a:prstGeom>
        </p:spPr>
      </p:pic>
    </p:spTree>
    <p:extLst>
      <p:ext uri="{BB962C8B-B14F-4D97-AF65-F5344CB8AC3E}">
        <p14:creationId xmlns:p14="http://schemas.microsoft.com/office/powerpoint/2010/main" val="146966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907"/>
            <a:ext cx="8229600" cy="1143000"/>
          </a:xfrm>
        </p:spPr>
        <p:txBody>
          <a:bodyPr>
            <a:normAutofit/>
          </a:bodyPr>
          <a:lstStyle/>
          <a:p>
            <a:pPr algn="l"/>
            <a:r>
              <a:rPr lang="en-GB" sz="2800" b="1" dirty="0">
                <a:latin typeface="Arial Narrow" panose="020B0606020202030204" pitchFamily="34" charset="0"/>
              </a:rPr>
              <a:t>THE EVIDENCE</a:t>
            </a:r>
          </a:p>
        </p:txBody>
      </p:sp>
      <p:pic>
        <p:nvPicPr>
          <p:cNvPr id="8" name="Content Placeholder 7"/>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804248" y="332656"/>
            <a:ext cx="1997984" cy="719132"/>
          </a:xfrm>
        </p:spPr>
      </p:pic>
      <p:cxnSp>
        <p:nvCxnSpPr>
          <p:cNvPr id="10" name="Straight Connector 9"/>
          <p:cNvCxnSpPr/>
          <p:nvPr/>
        </p:nvCxnSpPr>
        <p:spPr>
          <a:xfrm>
            <a:off x="0" y="1124744"/>
            <a:ext cx="9144000" cy="0"/>
          </a:xfrm>
          <a:prstGeom prst="line">
            <a:avLst/>
          </a:prstGeom>
          <a:ln w="349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11560" y="1676182"/>
            <a:ext cx="7920880" cy="369332"/>
          </a:xfrm>
          <a:prstGeom prst="rect">
            <a:avLst/>
          </a:prstGeom>
          <a:noFill/>
        </p:spPr>
        <p:txBody>
          <a:bodyPr wrap="square" rtlCol="0">
            <a:spAutoFit/>
          </a:bodyPr>
          <a:lstStyle/>
          <a:p>
            <a:endParaRPr lang="en-GB" dirty="0"/>
          </a:p>
        </p:txBody>
      </p:sp>
      <p:sp>
        <p:nvSpPr>
          <p:cNvPr id="5" name="TextBox 4"/>
          <p:cNvSpPr txBox="1"/>
          <p:nvPr/>
        </p:nvSpPr>
        <p:spPr>
          <a:xfrm>
            <a:off x="539550" y="1676182"/>
            <a:ext cx="4680522" cy="4801314"/>
          </a:xfrm>
          <a:prstGeom prst="rect">
            <a:avLst/>
          </a:prstGeom>
          <a:noFill/>
        </p:spPr>
        <p:txBody>
          <a:bodyPr wrap="square" rtlCol="0">
            <a:spAutoFit/>
          </a:bodyPr>
          <a:lstStyle/>
          <a:p>
            <a:r>
              <a:rPr lang="en-GB" b="1" dirty="0">
                <a:latin typeface="Arial Narrow" panose="020B0606020202030204" pitchFamily="34" charset="0"/>
              </a:rPr>
              <a:t>“LEARNING AWAY” – BRILLIANT RESIDENTIALS</a:t>
            </a:r>
          </a:p>
          <a:p>
            <a:endParaRPr lang="en-GB" dirty="0"/>
          </a:p>
          <a:p>
            <a:r>
              <a:rPr lang="en-GB" dirty="0"/>
              <a:t>Learning Away conducted independent research over 5 years.  Their findings show how a residential experience can:</a:t>
            </a:r>
          </a:p>
          <a:p>
            <a:endParaRPr lang="en-GB" dirty="0"/>
          </a:p>
          <a:p>
            <a:pPr marL="285750" indent="-285750">
              <a:buFontTx/>
              <a:buChar char="-"/>
            </a:pPr>
            <a:r>
              <a:rPr lang="en-GB" dirty="0"/>
              <a:t>Improve students’ engagement with learning</a:t>
            </a:r>
          </a:p>
          <a:p>
            <a:pPr marL="285750" indent="-285750">
              <a:buFontTx/>
              <a:buChar char="-"/>
            </a:pPr>
            <a:endParaRPr lang="en-GB" dirty="0"/>
          </a:p>
          <a:p>
            <a:pPr marL="285750" indent="-285750">
              <a:buFontTx/>
              <a:buChar char="-"/>
            </a:pPr>
            <a:r>
              <a:rPr lang="en-GB" dirty="0"/>
              <a:t>Support students’ achievement</a:t>
            </a:r>
          </a:p>
          <a:p>
            <a:pPr marL="285750" indent="-285750">
              <a:buFontTx/>
              <a:buChar char="-"/>
            </a:pPr>
            <a:endParaRPr lang="en-GB" dirty="0"/>
          </a:p>
          <a:p>
            <a:pPr marL="285750" indent="-285750">
              <a:buFontTx/>
              <a:buChar char="-"/>
            </a:pPr>
            <a:r>
              <a:rPr lang="en-GB" dirty="0"/>
              <a:t>Improve resilience, self-confidence &amp; wellbeing</a:t>
            </a:r>
          </a:p>
          <a:p>
            <a:pPr marL="285750" indent="-285750">
              <a:buFontTx/>
              <a:buChar char="-"/>
            </a:pPr>
            <a:endParaRPr lang="en-GB" dirty="0"/>
          </a:p>
          <a:p>
            <a:pPr marL="285750" indent="-285750">
              <a:buFontTx/>
              <a:buChar char="-"/>
            </a:pPr>
            <a:r>
              <a:rPr lang="en-GB" dirty="0"/>
              <a:t>Smooth transition</a:t>
            </a:r>
          </a:p>
          <a:p>
            <a:r>
              <a:rPr lang="en-GB" dirty="0"/>
              <a:t> </a:t>
            </a:r>
          </a:p>
          <a:p>
            <a:endParaRPr lang="en-GB" dirty="0"/>
          </a:p>
          <a:p>
            <a:r>
              <a:rPr lang="en-GB" dirty="0"/>
              <a:t>www.learningaway.org.uk</a:t>
            </a: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39179" y="1703014"/>
            <a:ext cx="2326378" cy="2326378"/>
          </a:xfrm>
          <a:prstGeom prst="rect">
            <a:avLst/>
          </a:prstGeom>
          <a:ln>
            <a:noFill/>
          </a:ln>
          <a:effectLst>
            <a:reflection blurRad="6350" stA="52000" endA="300" endPos="35000" dir="5400000" sy="-100000" algn="bl" rotWithShape="0"/>
            <a:softEdge rad="127000"/>
          </a:effectLst>
        </p:spPr>
      </p:pic>
      <p:pic>
        <p:nvPicPr>
          <p:cNvPr id="9" name="Picture 8">
            <a:extLst>
              <a:ext uri="{FF2B5EF4-FFF2-40B4-BE49-F238E27FC236}">
                <a16:creationId xmlns:a16="http://schemas.microsoft.com/office/drawing/2014/main" id="{EC0A2156-9156-4F9F-B5C2-1AE89F48F873}"/>
              </a:ext>
            </a:extLst>
          </p:cNvPr>
          <p:cNvPicPr>
            <a:picLocks noChangeAspect="1"/>
          </p:cNvPicPr>
          <p:nvPr/>
        </p:nvPicPr>
        <p:blipFill>
          <a:blip r:embed="rId5" cstate="screen">
            <a:clrChange>
              <a:clrFrom>
                <a:srgbClr val="D2D2D2"/>
              </a:clrFrom>
              <a:clrTo>
                <a:srgbClr val="D2D2D2">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6588224" y="5842550"/>
            <a:ext cx="2088232" cy="792385"/>
          </a:xfrm>
          <a:prstGeom prst="rect">
            <a:avLst/>
          </a:prstGeom>
        </p:spPr>
      </p:pic>
    </p:spTree>
    <p:extLst>
      <p:ext uri="{BB962C8B-B14F-4D97-AF65-F5344CB8AC3E}">
        <p14:creationId xmlns:p14="http://schemas.microsoft.com/office/powerpoint/2010/main" val="2643140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236087" y="4131219"/>
            <a:ext cx="4119890" cy="2645656"/>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125907"/>
            <a:ext cx="8229600" cy="1143000"/>
          </a:xfrm>
        </p:spPr>
        <p:txBody>
          <a:bodyPr>
            <a:normAutofit/>
          </a:bodyPr>
          <a:lstStyle/>
          <a:p>
            <a:pPr algn="l"/>
            <a:r>
              <a:rPr lang="en-GB" sz="2800" b="1" dirty="0">
                <a:latin typeface="Arial Narrow" panose="020B0606020202030204" pitchFamily="34" charset="0"/>
              </a:rPr>
              <a:t>BEDROOMS</a:t>
            </a:r>
          </a:p>
        </p:txBody>
      </p:sp>
      <p:pic>
        <p:nvPicPr>
          <p:cNvPr id="8" name="Content Placeholder 7"/>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6804248" y="332656"/>
            <a:ext cx="1997984" cy="719132"/>
          </a:xfrm>
        </p:spPr>
      </p:pic>
      <p:cxnSp>
        <p:nvCxnSpPr>
          <p:cNvPr id="10" name="Straight Connector 9"/>
          <p:cNvCxnSpPr/>
          <p:nvPr/>
        </p:nvCxnSpPr>
        <p:spPr>
          <a:xfrm>
            <a:off x="0" y="1124744"/>
            <a:ext cx="9144000" cy="0"/>
          </a:xfrm>
          <a:prstGeom prst="line">
            <a:avLst/>
          </a:prstGeom>
          <a:ln w="349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11560" y="1676182"/>
            <a:ext cx="7920880" cy="369332"/>
          </a:xfrm>
          <a:prstGeom prst="rect">
            <a:avLst/>
          </a:prstGeom>
          <a:noFill/>
        </p:spPr>
        <p:txBody>
          <a:bodyPr wrap="square" rtlCol="0">
            <a:spAutoFit/>
          </a:bodyPr>
          <a:lstStyle/>
          <a:p>
            <a:endParaRPr lang="en-GB" dirty="0"/>
          </a:p>
        </p:txBody>
      </p:sp>
      <p:sp>
        <p:nvSpPr>
          <p:cNvPr id="14" name="TextBox 13"/>
          <p:cNvSpPr txBox="1"/>
          <p:nvPr/>
        </p:nvSpPr>
        <p:spPr>
          <a:xfrm>
            <a:off x="4745103" y="1628800"/>
            <a:ext cx="4200593" cy="4801314"/>
          </a:xfrm>
          <a:prstGeom prst="rect">
            <a:avLst/>
          </a:prstGeom>
          <a:noFill/>
        </p:spPr>
        <p:txBody>
          <a:bodyPr wrap="square" rtlCol="0">
            <a:spAutoFit/>
          </a:bodyPr>
          <a:lstStyle/>
          <a:p>
            <a:r>
              <a:rPr lang="en-GB" dirty="0"/>
              <a:t>We have 90 single beds in comfortable dormitories.</a:t>
            </a:r>
          </a:p>
          <a:p>
            <a:endParaRPr lang="en-GB" dirty="0"/>
          </a:p>
          <a:p>
            <a:r>
              <a:rPr lang="en-GB" dirty="0"/>
              <a:t>Rooms sleep between 4 and 11 pupils</a:t>
            </a:r>
          </a:p>
          <a:p>
            <a:endParaRPr lang="en-GB" dirty="0"/>
          </a:p>
          <a:p>
            <a:r>
              <a:rPr lang="en-GB" dirty="0"/>
              <a:t>Groups of 50+ have sole use of the centre</a:t>
            </a:r>
          </a:p>
          <a:p>
            <a:endParaRPr lang="en-GB" dirty="0"/>
          </a:p>
          <a:p>
            <a:r>
              <a:rPr lang="en-GB" dirty="0"/>
              <a:t>All bedding is provided.</a:t>
            </a:r>
          </a:p>
          <a:p>
            <a:endParaRPr lang="en-GB" dirty="0"/>
          </a:p>
          <a:p>
            <a:r>
              <a:rPr lang="en-GB" dirty="0"/>
              <a:t>Pupils sleep in gender separated areas</a:t>
            </a:r>
          </a:p>
          <a:p>
            <a:endParaRPr lang="en-GB" dirty="0"/>
          </a:p>
          <a:p>
            <a:r>
              <a:rPr lang="en-GB" dirty="0"/>
              <a:t>Showers and toilet facilities are nearby</a:t>
            </a:r>
          </a:p>
          <a:p>
            <a:endParaRPr lang="en-GB" dirty="0"/>
          </a:p>
          <a:p>
            <a:r>
              <a:rPr lang="en-GB" dirty="0"/>
              <a:t>Teacher rooms are nearby and there is 24 hour on-site support from us. </a:t>
            </a:r>
          </a:p>
          <a:p>
            <a:endParaRPr lang="en-GB" dirty="0"/>
          </a:p>
          <a:p>
            <a:endParaRPr lang="en-GB" dirty="0"/>
          </a:p>
        </p:txBody>
      </p:sp>
      <p:pic>
        <p:nvPicPr>
          <p:cNvPr id="19" name="Picture 1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51520" y="1196752"/>
            <a:ext cx="4127042" cy="2808312"/>
          </a:xfrm>
          <a:prstGeom prst="rect">
            <a:avLst/>
          </a:prstGeom>
          <a:effectLst>
            <a:softEdge rad="63500"/>
          </a:effectLst>
        </p:spPr>
      </p:pic>
      <p:pic>
        <p:nvPicPr>
          <p:cNvPr id="11" name="Picture 10">
            <a:extLst>
              <a:ext uri="{FF2B5EF4-FFF2-40B4-BE49-F238E27FC236}">
                <a16:creationId xmlns:a16="http://schemas.microsoft.com/office/drawing/2014/main" id="{C14C1907-2747-48EB-9FC3-6CB99A5AB203}"/>
              </a:ext>
            </a:extLst>
          </p:cNvPr>
          <p:cNvPicPr>
            <a:picLocks noChangeAspect="1"/>
          </p:cNvPicPr>
          <p:nvPr/>
        </p:nvPicPr>
        <p:blipFill>
          <a:blip r:embed="rId6" cstate="screen">
            <a:clrChange>
              <a:clrFrom>
                <a:srgbClr val="D2D2D2"/>
              </a:clrFrom>
              <a:clrTo>
                <a:srgbClr val="D2D2D2">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6588224" y="5842550"/>
            <a:ext cx="2088232" cy="792385"/>
          </a:xfrm>
          <a:prstGeom prst="rect">
            <a:avLst/>
          </a:prstGeom>
        </p:spPr>
      </p:pic>
    </p:spTree>
    <p:extLst>
      <p:ext uri="{BB962C8B-B14F-4D97-AF65-F5344CB8AC3E}">
        <p14:creationId xmlns:p14="http://schemas.microsoft.com/office/powerpoint/2010/main" val="3910272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907"/>
            <a:ext cx="8229600" cy="1143000"/>
          </a:xfrm>
        </p:spPr>
        <p:txBody>
          <a:bodyPr>
            <a:normAutofit/>
          </a:bodyPr>
          <a:lstStyle/>
          <a:p>
            <a:pPr algn="l"/>
            <a:r>
              <a:rPr lang="en-GB" sz="2800" b="1" dirty="0">
                <a:latin typeface="Arial Narrow" panose="020B0606020202030204" pitchFamily="34" charset="0"/>
              </a:rPr>
              <a:t>FOOD GLORIOUS FOOD</a:t>
            </a:r>
          </a:p>
        </p:txBody>
      </p:sp>
      <p:pic>
        <p:nvPicPr>
          <p:cNvPr id="8" name="Content Placeholder 7"/>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804248" y="332656"/>
            <a:ext cx="1997984" cy="719132"/>
          </a:xfrm>
        </p:spPr>
      </p:pic>
      <p:cxnSp>
        <p:nvCxnSpPr>
          <p:cNvPr id="10" name="Straight Connector 9"/>
          <p:cNvCxnSpPr/>
          <p:nvPr/>
        </p:nvCxnSpPr>
        <p:spPr>
          <a:xfrm>
            <a:off x="0" y="1124744"/>
            <a:ext cx="9144000" cy="0"/>
          </a:xfrm>
          <a:prstGeom prst="line">
            <a:avLst/>
          </a:prstGeom>
          <a:ln w="349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11560" y="1676182"/>
            <a:ext cx="7920880" cy="369332"/>
          </a:xfrm>
          <a:prstGeom prst="rect">
            <a:avLst/>
          </a:prstGeom>
          <a:noFill/>
        </p:spPr>
        <p:txBody>
          <a:bodyPr wrap="square" rtlCol="0">
            <a:spAutoFit/>
          </a:bodyPr>
          <a:lstStyle/>
          <a:p>
            <a:endParaRPr lang="en-GB" dirty="0"/>
          </a:p>
        </p:txBody>
      </p:sp>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43737" y="1356475"/>
            <a:ext cx="4320480" cy="2880320"/>
          </a:xfrm>
          <a:prstGeom prst="rect">
            <a:avLst/>
          </a:prstGeom>
          <a:effectLst>
            <a:softEdge rad="63500"/>
          </a:effectLst>
        </p:spPr>
      </p:pic>
      <p:sp>
        <p:nvSpPr>
          <p:cNvPr id="19" name="TextBox 18"/>
          <p:cNvSpPr txBox="1"/>
          <p:nvPr/>
        </p:nvSpPr>
        <p:spPr>
          <a:xfrm>
            <a:off x="539551" y="1676182"/>
            <a:ext cx="4032449" cy="4247317"/>
          </a:xfrm>
          <a:prstGeom prst="rect">
            <a:avLst/>
          </a:prstGeom>
          <a:noFill/>
        </p:spPr>
        <p:txBody>
          <a:bodyPr wrap="square" rtlCol="0">
            <a:spAutoFit/>
          </a:bodyPr>
          <a:lstStyle/>
          <a:p>
            <a:r>
              <a:rPr lang="en-GB" dirty="0"/>
              <a:t>Home cooked food</a:t>
            </a:r>
          </a:p>
          <a:p>
            <a:endParaRPr lang="en-GB" dirty="0"/>
          </a:p>
          <a:p>
            <a:r>
              <a:rPr lang="en-GB" dirty="0"/>
              <a:t>We cater for all dietary requirements</a:t>
            </a:r>
          </a:p>
          <a:p>
            <a:endParaRPr lang="en-GB" dirty="0"/>
          </a:p>
          <a:p>
            <a:r>
              <a:rPr lang="en-GB" dirty="0"/>
              <a:t>Plenty of choice and variety</a:t>
            </a:r>
          </a:p>
          <a:p>
            <a:endParaRPr lang="en-GB" dirty="0"/>
          </a:p>
          <a:p>
            <a:r>
              <a:rPr lang="en-GB" dirty="0"/>
              <a:t>Example meals:</a:t>
            </a:r>
          </a:p>
          <a:p>
            <a:endParaRPr lang="en-GB" dirty="0"/>
          </a:p>
          <a:p>
            <a:pPr marL="285750" indent="-285750">
              <a:buFontTx/>
              <a:buChar char="-"/>
            </a:pPr>
            <a:r>
              <a:rPr lang="en-GB" dirty="0"/>
              <a:t>Pasta Bolognese &amp; garlic bread</a:t>
            </a:r>
          </a:p>
          <a:p>
            <a:pPr marL="285750" indent="-285750">
              <a:buFontTx/>
              <a:buChar char="-"/>
            </a:pPr>
            <a:r>
              <a:rPr lang="en-GB" dirty="0"/>
              <a:t>Fish fingers, chips &amp; beans</a:t>
            </a:r>
          </a:p>
          <a:p>
            <a:pPr marL="285750" indent="-285750">
              <a:buFontTx/>
              <a:buChar char="-"/>
            </a:pPr>
            <a:r>
              <a:rPr lang="en-GB" dirty="0"/>
              <a:t>Roast chicken, mash, stuffing &amp; veg</a:t>
            </a:r>
          </a:p>
          <a:p>
            <a:pPr marL="285750" indent="-285750">
              <a:buFontTx/>
              <a:buChar char="-"/>
            </a:pPr>
            <a:r>
              <a:rPr lang="en-GB" dirty="0"/>
              <a:t>Jacket potatoes with various toppings</a:t>
            </a:r>
          </a:p>
          <a:p>
            <a:pPr marL="285750" indent="-285750">
              <a:buFontTx/>
              <a:buChar char="-"/>
            </a:pPr>
            <a:r>
              <a:rPr lang="en-GB" dirty="0"/>
              <a:t>Veggie curry, rice </a:t>
            </a:r>
            <a:r>
              <a:rPr lang="en-GB"/>
              <a:t>&amp; naan</a:t>
            </a:r>
            <a:endParaRPr lang="en-GB" dirty="0"/>
          </a:p>
          <a:p>
            <a:pPr marL="285750" indent="-285750">
              <a:buFontTx/>
              <a:buChar char="-"/>
            </a:pPr>
            <a:endParaRPr lang="en-GB" dirty="0"/>
          </a:p>
          <a:p>
            <a:endParaRPr lang="en-GB" dirty="0"/>
          </a:p>
        </p:txBody>
      </p:sp>
      <p:pic>
        <p:nvPicPr>
          <p:cNvPr id="17" name="Picture 16">
            <a:extLst>
              <a:ext uri="{FF2B5EF4-FFF2-40B4-BE49-F238E27FC236}">
                <a16:creationId xmlns:a16="http://schemas.microsoft.com/office/drawing/2014/main" id="{2E4013B1-1113-4147-B83B-77FF5979F0F6}"/>
              </a:ext>
            </a:extLst>
          </p:cNvPr>
          <p:cNvPicPr>
            <a:picLocks noChangeAspect="1"/>
          </p:cNvPicPr>
          <p:nvPr/>
        </p:nvPicPr>
        <p:blipFill>
          <a:blip r:embed="rId5" cstate="screen">
            <a:clrChange>
              <a:clrFrom>
                <a:srgbClr val="D2D2D2"/>
              </a:clrFrom>
              <a:clrTo>
                <a:srgbClr val="D2D2D2">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6588224" y="5842550"/>
            <a:ext cx="2088232" cy="792385"/>
          </a:xfrm>
          <a:prstGeom prst="rect">
            <a:avLst/>
          </a:prstGeom>
        </p:spPr>
      </p:pic>
      <p:pic>
        <p:nvPicPr>
          <p:cNvPr id="13" name="Picture 12">
            <a:extLst>
              <a:ext uri="{FF2B5EF4-FFF2-40B4-BE49-F238E27FC236}">
                <a16:creationId xmlns:a16="http://schemas.microsoft.com/office/drawing/2014/main" id="{B583AD2F-851B-4C8D-8560-82091A6B0E61}"/>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220072" y="4494936"/>
            <a:ext cx="2376264" cy="1164927"/>
          </a:xfrm>
          <a:prstGeom prst="rect">
            <a:avLst/>
          </a:prstGeom>
        </p:spPr>
      </p:pic>
    </p:spTree>
    <p:extLst>
      <p:ext uri="{BB962C8B-B14F-4D97-AF65-F5344CB8AC3E}">
        <p14:creationId xmlns:p14="http://schemas.microsoft.com/office/powerpoint/2010/main" val="3051601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804248" y="332656"/>
            <a:ext cx="1997984" cy="719132"/>
          </a:xfr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0528" y="-272757"/>
            <a:ext cx="10692680" cy="7128453"/>
          </a:xfrm>
          <a:prstGeom prst="rect">
            <a:avLst/>
          </a:prstGeom>
        </p:spPr>
      </p:pic>
      <p:sp>
        <p:nvSpPr>
          <p:cNvPr id="4" name="TextBox 3"/>
          <p:cNvSpPr txBox="1"/>
          <p:nvPr/>
        </p:nvSpPr>
        <p:spPr>
          <a:xfrm>
            <a:off x="611560" y="1676182"/>
            <a:ext cx="7920880" cy="369332"/>
          </a:xfrm>
          <a:prstGeom prst="rect">
            <a:avLst/>
          </a:prstGeom>
          <a:noFill/>
        </p:spPr>
        <p:txBody>
          <a:bodyPr wrap="square" rtlCol="0">
            <a:spAutoFit/>
          </a:bodyPr>
          <a:lstStyle/>
          <a:p>
            <a:endParaRPr lang="en-GB" dirty="0"/>
          </a:p>
        </p:txBody>
      </p:sp>
      <p:sp>
        <p:nvSpPr>
          <p:cNvPr id="7" name="Arrow: Pentagon 6">
            <a:extLst>
              <a:ext uri="{FF2B5EF4-FFF2-40B4-BE49-F238E27FC236}">
                <a16:creationId xmlns:a16="http://schemas.microsoft.com/office/drawing/2014/main" id="{F0403BDE-862D-4C78-A36D-2D6E4B3B0F79}"/>
              </a:ext>
            </a:extLst>
          </p:cNvPr>
          <p:cNvSpPr/>
          <p:nvPr/>
        </p:nvSpPr>
        <p:spPr>
          <a:xfrm rot="10800000" flipH="1" flipV="1">
            <a:off x="-108520" y="188640"/>
            <a:ext cx="5242344" cy="898132"/>
          </a:xfrm>
          <a:prstGeom prst="homePlate">
            <a:avLst/>
          </a:prstGeom>
          <a:solidFill>
            <a:srgbClr val="82C6E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Arial Narrow" panose="020B0606020202030204" pitchFamily="34" charset="0"/>
                <a:cs typeface="Arial" panose="020B0604020202020204" pitchFamily="34" charset="0"/>
              </a:rPr>
              <a:t>WE CAN’T WAIT TO SEE YOU!</a:t>
            </a:r>
            <a:endParaRPr lang="en-GB" sz="2400" b="1" dirty="0">
              <a:solidFill>
                <a:schemeClr val="tx1"/>
              </a:solidFill>
              <a:latin typeface="Arial Narrow" panose="020B0606020202030204" pitchFamily="34" charset="0"/>
              <a:cs typeface="Arial" panose="020B0604020202020204" pitchFamily="34" charset="0"/>
            </a:endParaRPr>
          </a:p>
        </p:txBody>
      </p:sp>
      <p:sp>
        <p:nvSpPr>
          <p:cNvPr id="11" name="Arrow: Pentagon 10">
            <a:extLst>
              <a:ext uri="{FF2B5EF4-FFF2-40B4-BE49-F238E27FC236}">
                <a16:creationId xmlns:a16="http://schemas.microsoft.com/office/drawing/2014/main" id="{909175CD-4652-4E17-A0B5-66E0B303963C}"/>
              </a:ext>
            </a:extLst>
          </p:cNvPr>
          <p:cNvSpPr/>
          <p:nvPr/>
        </p:nvSpPr>
        <p:spPr>
          <a:xfrm rot="10800000" flipV="1">
            <a:off x="5004048" y="5696774"/>
            <a:ext cx="4176464" cy="898132"/>
          </a:xfrm>
          <a:prstGeom prst="homePlate">
            <a:avLst/>
          </a:prstGeom>
          <a:solidFill>
            <a:srgbClr val="82C6E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Arial Narrow" panose="020B0606020202030204" pitchFamily="34" charset="0"/>
                <a:cs typeface="Arial" panose="020B0604020202020204" pitchFamily="34" charset="0"/>
              </a:rPr>
              <a:t>sandwellresidentials.co.uk</a:t>
            </a:r>
            <a:endParaRPr lang="en-GB" sz="2400" b="1" dirty="0">
              <a:solidFill>
                <a:schemeClr val="tx1"/>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26520274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907"/>
            <a:ext cx="8229600" cy="1143000"/>
          </a:xfrm>
        </p:spPr>
        <p:txBody>
          <a:bodyPr>
            <a:normAutofit/>
          </a:bodyPr>
          <a:lstStyle/>
          <a:p>
            <a:pPr algn="l"/>
            <a:r>
              <a:rPr lang="en-GB" sz="2800" b="1" dirty="0">
                <a:latin typeface="Arial Narrow" panose="020B0606020202030204" pitchFamily="34" charset="0"/>
              </a:rPr>
              <a:t>WHY GO TO INGESTRE HALL?</a:t>
            </a:r>
          </a:p>
        </p:txBody>
      </p:sp>
      <p:pic>
        <p:nvPicPr>
          <p:cNvPr id="8" name="Content Placeholder 7"/>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804248" y="332656"/>
            <a:ext cx="1997984" cy="719132"/>
          </a:xfrm>
        </p:spPr>
      </p:pic>
      <p:cxnSp>
        <p:nvCxnSpPr>
          <p:cNvPr id="10" name="Straight Connector 9"/>
          <p:cNvCxnSpPr/>
          <p:nvPr/>
        </p:nvCxnSpPr>
        <p:spPr>
          <a:xfrm>
            <a:off x="0" y="1124744"/>
            <a:ext cx="9144000" cy="0"/>
          </a:xfrm>
          <a:prstGeom prst="line">
            <a:avLst/>
          </a:prstGeom>
          <a:ln w="349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11560" y="1676182"/>
            <a:ext cx="7920880" cy="369332"/>
          </a:xfrm>
          <a:prstGeom prst="rect">
            <a:avLst/>
          </a:prstGeom>
          <a:noFill/>
        </p:spPr>
        <p:txBody>
          <a:bodyPr wrap="square" rtlCol="0">
            <a:spAutoFit/>
          </a:bodyPr>
          <a:lstStyle/>
          <a:p>
            <a:endParaRPr lang="en-GB" dirty="0"/>
          </a:p>
        </p:txBody>
      </p:sp>
      <p:sp>
        <p:nvSpPr>
          <p:cNvPr id="5" name="TextBox 4"/>
          <p:cNvSpPr txBox="1"/>
          <p:nvPr/>
        </p:nvSpPr>
        <p:spPr>
          <a:xfrm>
            <a:off x="539550" y="1676182"/>
            <a:ext cx="4680522" cy="4801314"/>
          </a:xfrm>
          <a:prstGeom prst="rect">
            <a:avLst/>
          </a:prstGeom>
          <a:noFill/>
        </p:spPr>
        <p:txBody>
          <a:bodyPr wrap="square" rtlCol="0">
            <a:spAutoFit/>
          </a:bodyPr>
          <a:lstStyle/>
          <a:p>
            <a:r>
              <a:rPr lang="en-GB" b="1" dirty="0">
                <a:latin typeface="Arial Narrow" panose="020B0606020202030204" pitchFamily="34" charset="0"/>
              </a:rPr>
              <a:t>A PARENTS’ PERSPECTIVE</a:t>
            </a:r>
          </a:p>
          <a:p>
            <a:endParaRPr lang="en-GB" dirty="0"/>
          </a:p>
          <a:p>
            <a:r>
              <a:rPr lang="en-GB" dirty="0"/>
              <a:t>Develop independence &amp; critical thinking skills</a:t>
            </a:r>
          </a:p>
          <a:p>
            <a:endParaRPr lang="en-GB" dirty="0"/>
          </a:p>
          <a:p>
            <a:r>
              <a:rPr lang="en-GB" dirty="0"/>
              <a:t>Try new things and stick at them</a:t>
            </a:r>
          </a:p>
          <a:p>
            <a:endParaRPr lang="en-GB" dirty="0"/>
          </a:p>
          <a:p>
            <a:r>
              <a:rPr lang="en-GB" dirty="0"/>
              <a:t>Boost cohesion and sense of belonging</a:t>
            </a:r>
          </a:p>
          <a:p>
            <a:endParaRPr lang="en-GB" dirty="0"/>
          </a:p>
          <a:p>
            <a:r>
              <a:rPr lang="en-GB" dirty="0"/>
              <a:t>Professionally equipped studios</a:t>
            </a:r>
          </a:p>
          <a:p>
            <a:endParaRPr lang="en-GB" dirty="0"/>
          </a:p>
          <a:p>
            <a:r>
              <a:rPr lang="en-GB" dirty="0"/>
              <a:t>All inclusive – no hidden extras</a:t>
            </a:r>
          </a:p>
          <a:p>
            <a:endParaRPr lang="en-GB" dirty="0"/>
          </a:p>
          <a:p>
            <a:r>
              <a:rPr lang="en-GB" dirty="0"/>
              <a:t>School &amp; centre staff work as one team to provide the best experience. </a:t>
            </a:r>
          </a:p>
          <a:p>
            <a:endParaRPr lang="en-GB" dirty="0"/>
          </a:p>
          <a:p>
            <a:r>
              <a:rPr lang="en-GB" dirty="0"/>
              <a:t>A warm welcome awaits – the centre soon becomes a home away from home.</a:t>
            </a: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38824" y="1703014"/>
            <a:ext cx="3527089" cy="2326378"/>
          </a:xfrm>
          <a:prstGeom prst="rect">
            <a:avLst/>
          </a:prstGeom>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outerShdw blurRad="50800" dist="38100" dir="18900000" algn="bl" rotWithShape="0">
              <a:prstClr val="black">
                <a:alpha val="40000"/>
              </a:prstClr>
            </a:outerShdw>
            <a:reflection blurRad="6350" stA="52000" endA="300" endPos="35000" dir="5400000" sy="-100000" algn="bl" rotWithShape="0"/>
            <a:softEdge rad="127000"/>
          </a:effectLst>
        </p:spPr>
      </p:pic>
      <p:pic>
        <p:nvPicPr>
          <p:cNvPr id="9" name="Picture 8">
            <a:extLst>
              <a:ext uri="{FF2B5EF4-FFF2-40B4-BE49-F238E27FC236}">
                <a16:creationId xmlns:a16="http://schemas.microsoft.com/office/drawing/2014/main" id="{2A48D527-D492-4D6B-85A3-5E905D1BC882}"/>
              </a:ext>
            </a:extLst>
          </p:cNvPr>
          <p:cNvPicPr>
            <a:picLocks noChangeAspect="1"/>
          </p:cNvPicPr>
          <p:nvPr/>
        </p:nvPicPr>
        <p:blipFill>
          <a:blip r:embed="rId5" cstate="screen">
            <a:clrChange>
              <a:clrFrom>
                <a:srgbClr val="D2D2D2"/>
              </a:clrFrom>
              <a:clrTo>
                <a:srgbClr val="D2D2D2">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6588224" y="5842550"/>
            <a:ext cx="2088232" cy="792385"/>
          </a:xfrm>
          <a:prstGeom prst="rect">
            <a:avLst/>
          </a:prstGeom>
        </p:spPr>
      </p:pic>
    </p:spTree>
    <p:extLst>
      <p:ext uri="{BB962C8B-B14F-4D97-AF65-F5344CB8AC3E}">
        <p14:creationId xmlns:p14="http://schemas.microsoft.com/office/powerpoint/2010/main" val="2433238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1560" y="1676182"/>
            <a:ext cx="7920880" cy="369332"/>
          </a:xfrm>
          <a:prstGeom prst="rect">
            <a:avLst/>
          </a:prstGeom>
          <a:noFill/>
        </p:spPr>
        <p:txBody>
          <a:bodyPr wrap="square" rtlCol="0">
            <a:spAutoFit/>
          </a:bodyPr>
          <a:lstStyle/>
          <a:p>
            <a:endParaRPr lang="en-GB" dirty="0"/>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459432"/>
            <a:ext cx="11689579" cy="7317432"/>
          </a:xfrm>
          <a:prstGeom prst="rect">
            <a:avLst/>
          </a:prstGeom>
        </p:spPr>
      </p:pic>
      <p:graphicFrame>
        <p:nvGraphicFramePr>
          <p:cNvPr id="6" name="Diagram 5"/>
          <p:cNvGraphicFramePr/>
          <p:nvPr>
            <p:extLst>
              <p:ext uri="{D42A27DB-BD31-4B8C-83A1-F6EECF244321}">
                <p14:modId xmlns:p14="http://schemas.microsoft.com/office/powerpoint/2010/main" val="288969263"/>
              </p:ext>
            </p:extLst>
          </p:nvPr>
        </p:nvGraphicFramePr>
        <p:xfrm>
          <a:off x="539550" y="1502688"/>
          <a:ext cx="3456385" cy="45243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4" name="Group 13"/>
          <p:cNvGrpSpPr/>
          <p:nvPr/>
        </p:nvGrpSpPr>
        <p:grpSpPr>
          <a:xfrm>
            <a:off x="518867" y="695300"/>
            <a:ext cx="1728192" cy="596700"/>
            <a:chOff x="0" y="3883507"/>
            <a:chExt cx="3456385" cy="596700"/>
          </a:xfrm>
          <a:solidFill>
            <a:srgbClr val="76B900"/>
          </a:solidFill>
        </p:grpSpPr>
        <p:sp>
          <p:nvSpPr>
            <p:cNvPr id="15" name="Rounded Rectangle 14"/>
            <p:cNvSpPr/>
            <p:nvPr/>
          </p:nvSpPr>
          <p:spPr>
            <a:xfrm>
              <a:off x="0" y="3883507"/>
              <a:ext cx="3456385" cy="59670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ounded Rectangle 4"/>
            <p:cNvSpPr/>
            <p:nvPr/>
          </p:nvSpPr>
          <p:spPr>
            <a:xfrm>
              <a:off x="29128" y="3912635"/>
              <a:ext cx="3427257" cy="53844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n-GB" sz="2800" b="1" kern="1200" dirty="0">
                  <a:latin typeface="Arial Narrow" panose="020B0606020202030204" pitchFamily="34" charset="0"/>
                </a:rPr>
                <a:t>AGENDA</a:t>
              </a:r>
              <a:endParaRPr lang="en-GB" sz="3200" b="1" kern="1200" dirty="0">
                <a:latin typeface="Arial Narrow" panose="020B0606020202030204" pitchFamily="34" charset="0"/>
              </a:endParaRPr>
            </a:p>
          </p:txBody>
        </p:sp>
      </p:grpSp>
    </p:spTree>
    <p:extLst>
      <p:ext uri="{BB962C8B-B14F-4D97-AF65-F5344CB8AC3E}">
        <p14:creationId xmlns:p14="http://schemas.microsoft.com/office/powerpoint/2010/main" val="2437350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3CFFF3-DE8F-4697-8022-4A09F9A63E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0040" y="1160748"/>
            <a:ext cx="7596335" cy="5697252"/>
          </a:xfrm>
          <a:prstGeom prst="rect">
            <a:avLst/>
          </a:prstGeom>
        </p:spPr>
      </p:pic>
      <p:sp>
        <p:nvSpPr>
          <p:cNvPr id="2" name="Title 1"/>
          <p:cNvSpPr>
            <a:spLocks noGrp="1"/>
          </p:cNvSpPr>
          <p:nvPr>
            <p:ph type="title"/>
          </p:nvPr>
        </p:nvSpPr>
        <p:spPr>
          <a:xfrm>
            <a:off x="457200" y="125907"/>
            <a:ext cx="8229600" cy="1143000"/>
          </a:xfrm>
        </p:spPr>
        <p:txBody>
          <a:bodyPr>
            <a:normAutofit/>
          </a:bodyPr>
          <a:lstStyle/>
          <a:p>
            <a:pPr algn="l"/>
            <a:r>
              <a:rPr lang="en-GB" sz="2800" b="1" dirty="0">
                <a:latin typeface="Arial Narrow" panose="020B0606020202030204" pitchFamily="34" charset="0"/>
              </a:rPr>
              <a:t>ABOUT SANDWELL RESIDENTIAL SERVICE</a:t>
            </a:r>
          </a:p>
        </p:txBody>
      </p:sp>
      <p:sp>
        <p:nvSpPr>
          <p:cNvPr id="4" name="TextBox 3"/>
          <p:cNvSpPr txBox="1"/>
          <p:nvPr/>
        </p:nvSpPr>
        <p:spPr>
          <a:xfrm>
            <a:off x="3779912" y="1628800"/>
            <a:ext cx="4752528" cy="1200329"/>
          </a:xfrm>
          <a:prstGeom prst="rect">
            <a:avLst/>
          </a:prstGeom>
          <a:noFill/>
        </p:spPr>
        <p:txBody>
          <a:bodyPr wrap="square" rtlCol="0">
            <a:spAutoFit/>
          </a:bodyPr>
          <a:lstStyle/>
          <a:p>
            <a:pPr lvl="0">
              <a:defRPr/>
            </a:pPr>
            <a:r>
              <a:rPr lang="en-GB" dirty="0" err="1">
                <a:solidFill>
                  <a:prstClr val="black"/>
                </a:solidFill>
              </a:rPr>
              <a:t>Edgmond</a:t>
            </a:r>
            <a:r>
              <a:rPr lang="en-GB" dirty="0">
                <a:solidFill>
                  <a:prstClr val="black"/>
                </a:solidFill>
              </a:rPr>
              <a:t> Hall 		Shropshire</a:t>
            </a:r>
          </a:p>
          <a:p>
            <a:pPr lvl="0">
              <a:defRPr/>
            </a:pPr>
            <a:r>
              <a:rPr lang="en-GB" dirty="0">
                <a:solidFill>
                  <a:prstClr val="black"/>
                </a:solidFill>
              </a:rPr>
              <a:t>Frank Chapman Centre	Wyre Forest</a:t>
            </a:r>
          </a:p>
          <a:p>
            <a:pPr lvl="0">
              <a:defRPr/>
            </a:pPr>
            <a:r>
              <a:rPr lang="en-GB" dirty="0">
                <a:solidFill>
                  <a:prstClr val="black"/>
                </a:solidFill>
              </a:rPr>
              <a:t>Ingestre Arts		Staffordshire</a:t>
            </a:r>
          </a:p>
          <a:p>
            <a:pPr lvl="0">
              <a:defRPr/>
            </a:pPr>
            <a:r>
              <a:rPr lang="en-GB" dirty="0">
                <a:solidFill>
                  <a:prstClr val="black"/>
                </a:solidFill>
              </a:rPr>
              <a:t>Plas Gwynant		Snowdonia</a:t>
            </a:r>
          </a:p>
        </p:txBody>
      </p:sp>
      <p:sp>
        <p:nvSpPr>
          <p:cNvPr id="20" name="TextBox 19">
            <a:extLst>
              <a:ext uri="{FF2B5EF4-FFF2-40B4-BE49-F238E27FC236}">
                <a16:creationId xmlns:a16="http://schemas.microsoft.com/office/drawing/2014/main" id="{9F07E19A-0B78-4D45-9F3A-B99EF4D152A0}"/>
              </a:ext>
            </a:extLst>
          </p:cNvPr>
          <p:cNvSpPr txBox="1"/>
          <p:nvPr/>
        </p:nvSpPr>
        <p:spPr>
          <a:xfrm>
            <a:off x="3491880" y="1268760"/>
            <a:ext cx="1944216" cy="369332"/>
          </a:xfrm>
          <a:prstGeom prst="rect">
            <a:avLst/>
          </a:prstGeom>
          <a:noFill/>
        </p:spPr>
        <p:txBody>
          <a:bodyPr wrap="square" rtlCol="0">
            <a:spAutoFit/>
          </a:bodyPr>
          <a:lstStyle/>
          <a:p>
            <a:r>
              <a:rPr lang="en-GB" b="1" dirty="0">
                <a:latin typeface="Arial Narrow" panose="020B0606020202030204" pitchFamily="34" charset="0"/>
              </a:rPr>
              <a:t>4 SUPER VENUES</a:t>
            </a:r>
          </a:p>
        </p:txBody>
      </p:sp>
      <p:sp>
        <p:nvSpPr>
          <p:cNvPr id="22" name="TextBox 21">
            <a:extLst>
              <a:ext uri="{FF2B5EF4-FFF2-40B4-BE49-F238E27FC236}">
                <a16:creationId xmlns:a16="http://schemas.microsoft.com/office/drawing/2014/main" id="{B95B160D-D587-4D2A-B415-C67FBCA58BA8}"/>
              </a:ext>
            </a:extLst>
          </p:cNvPr>
          <p:cNvSpPr txBox="1"/>
          <p:nvPr/>
        </p:nvSpPr>
        <p:spPr>
          <a:xfrm>
            <a:off x="3491880" y="2996952"/>
            <a:ext cx="2304256" cy="369332"/>
          </a:xfrm>
          <a:prstGeom prst="rect">
            <a:avLst/>
          </a:prstGeom>
          <a:noFill/>
        </p:spPr>
        <p:txBody>
          <a:bodyPr wrap="square" rtlCol="0">
            <a:spAutoFit/>
          </a:bodyPr>
          <a:lstStyle/>
          <a:p>
            <a:r>
              <a:rPr lang="en-GB" b="1" dirty="0">
                <a:latin typeface="Arial Narrow" panose="020B0606020202030204" pitchFamily="34" charset="0"/>
              </a:rPr>
              <a:t>HOME FROM HOME</a:t>
            </a:r>
          </a:p>
        </p:txBody>
      </p:sp>
      <p:sp>
        <p:nvSpPr>
          <p:cNvPr id="23" name="TextBox 22">
            <a:extLst>
              <a:ext uri="{FF2B5EF4-FFF2-40B4-BE49-F238E27FC236}">
                <a16:creationId xmlns:a16="http://schemas.microsoft.com/office/drawing/2014/main" id="{C9A81648-8CE7-4AC1-B610-691353C54244}"/>
              </a:ext>
            </a:extLst>
          </p:cNvPr>
          <p:cNvSpPr txBox="1"/>
          <p:nvPr/>
        </p:nvSpPr>
        <p:spPr>
          <a:xfrm>
            <a:off x="3491880" y="4293096"/>
            <a:ext cx="3312368" cy="369332"/>
          </a:xfrm>
          <a:prstGeom prst="rect">
            <a:avLst/>
          </a:prstGeom>
          <a:noFill/>
        </p:spPr>
        <p:txBody>
          <a:bodyPr wrap="square" rtlCol="0">
            <a:spAutoFit/>
          </a:bodyPr>
          <a:lstStyle/>
          <a:p>
            <a:r>
              <a:rPr lang="en-GB" b="1" dirty="0">
                <a:latin typeface="Arial Narrow" panose="020B0606020202030204" pitchFamily="34" charset="0"/>
              </a:rPr>
              <a:t>TAILORED PROGRAMMES</a:t>
            </a:r>
          </a:p>
        </p:txBody>
      </p:sp>
      <p:sp>
        <p:nvSpPr>
          <p:cNvPr id="24" name="TextBox 23">
            <a:extLst>
              <a:ext uri="{FF2B5EF4-FFF2-40B4-BE49-F238E27FC236}">
                <a16:creationId xmlns:a16="http://schemas.microsoft.com/office/drawing/2014/main" id="{E7972226-DDF6-4B86-961F-4BEDE4DA5311}"/>
              </a:ext>
            </a:extLst>
          </p:cNvPr>
          <p:cNvSpPr txBox="1"/>
          <p:nvPr/>
        </p:nvSpPr>
        <p:spPr>
          <a:xfrm>
            <a:off x="3491880" y="5517232"/>
            <a:ext cx="3816424" cy="369332"/>
          </a:xfrm>
          <a:prstGeom prst="rect">
            <a:avLst/>
          </a:prstGeom>
          <a:noFill/>
        </p:spPr>
        <p:txBody>
          <a:bodyPr wrap="square" rtlCol="0">
            <a:spAutoFit/>
          </a:bodyPr>
          <a:lstStyle/>
          <a:p>
            <a:r>
              <a:rPr lang="en-GB" b="1" dirty="0">
                <a:latin typeface="Arial Narrow" panose="020B0606020202030204" pitchFamily="34" charset="0"/>
              </a:rPr>
              <a:t>THE HIGHEST STANDARDS</a:t>
            </a:r>
          </a:p>
        </p:txBody>
      </p:sp>
      <p:sp>
        <p:nvSpPr>
          <p:cNvPr id="25" name="TextBox 24">
            <a:extLst>
              <a:ext uri="{FF2B5EF4-FFF2-40B4-BE49-F238E27FC236}">
                <a16:creationId xmlns:a16="http://schemas.microsoft.com/office/drawing/2014/main" id="{F4065C16-F9BC-40A9-82D5-72694FC08F5C}"/>
              </a:ext>
            </a:extLst>
          </p:cNvPr>
          <p:cNvSpPr txBox="1"/>
          <p:nvPr/>
        </p:nvSpPr>
        <p:spPr>
          <a:xfrm>
            <a:off x="3779911" y="3430741"/>
            <a:ext cx="4752528" cy="646331"/>
          </a:xfrm>
          <a:prstGeom prst="rect">
            <a:avLst/>
          </a:prstGeom>
          <a:noFill/>
        </p:spPr>
        <p:txBody>
          <a:bodyPr wrap="square" rtlCol="0">
            <a:spAutoFit/>
          </a:bodyPr>
          <a:lstStyle/>
          <a:p>
            <a:pPr lvl="0">
              <a:defRPr/>
            </a:pPr>
            <a:r>
              <a:rPr lang="en-GB" dirty="0">
                <a:solidFill>
                  <a:prstClr val="black"/>
                </a:solidFill>
              </a:rPr>
              <a:t>Small, welcoming centres.  Have the place to yourselves!</a:t>
            </a:r>
          </a:p>
        </p:txBody>
      </p:sp>
      <p:sp>
        <p:nvSpPr>
          <p:cNvPr id="26" name="TextBox 25">
            <a:extLst>
              <a:ext uri="{FF2B5EF4-FFF2-40B4-BE49-F238E27FC236}">
                <a16:creationId xmlns:a16="http://schemas.microsoft.com/office/drawing/2014/main" id="{E3793ADD-A863-4537-91B3-4087C0E11A86}"/>
              </a:ext>
            </a:extLst>
          </p:cNvPr>
          <p:cNvSpPr txBox="1"/>
          <p:nvPr/>
        </p:nvSpPr>
        <p:spPr>
          <a:xfrm>
            <a:off x="3779911" y="4653136"/>
            <a:ext cx="4752528" cy="646331"/>
          </a:xfrm>
          <a:prstGeom prst="rect">
            <a:avLst/>
          </a:prstGeom>
          <a:noFill/>
        </p:spPr>
        <p:txBody>
          <a:bodyPr wrap="square" rtlCol="0">
            <a:spAutoFit/>
          </a:bodyPr>
          <a:lstStyle/>
          <a:p>
            <a:r>
              <a:rPr lang="en-GB" dirty="0"/>
              <a:t>A real learning experience: </a:t>
            </a:r>
          </a:p>
          <a:p>
            <a:r>
              <a:rPr lang="en-GB" dirty="0"/>
              <a:t>The programme is designed with school.</a:t>
            </a:r>
          </a:p>
        </p:txBody>
      </p:sp>
      <p:sp>
        <p:nvSpPr>
          <p:cNvPr id="27" name="TextBox 26">
            <a:extLst>
              <a:ext uri="{FF2B5EF4-FFF2-40B4-BE49-F238E27FC236}">
                <a16:creationId xmlns:a16="http://schemas.microsoft.com/office/drawing/2014/main" id="{5D2DFF5D-B37C-4AAD-B74D-B716FEB5E50A}"/>
              </a:ext>
            </a:extLst>
          </p:cNvPr>
          <p:cNvSpPr txBox="1"/>
          <p:nvPr/>
        </p:nvSpPr>
        <p:spPr>
          <a:xfrm>
            <a:off x="3777142" y="5922567"/>
            <a:ext cx="2163010" cy="646331"/>
          </a:xfrm>
          <a:prstGeom prst="rect">
            <a:avLst/>
          </a:prstGeom>
          <a:noFill/>
        </p:spPr>
        <p:txBody>
          <a:bodyPr wrap="square" rtlCol="0">
            <a:spAutoFit/>
          </a:bodyPr>
          <a:lstStyle/>
          <a:p>
            <a:pPr lvl="0">
              <a:defRPr/>
            </a:pPr>
            <a:r>
              <a:rPr lang="en-GB" dirty="0">
                <a:solidFill>
                  <a:prstClr val="black"/>
                </a:solidFill>
              </a:rPr>
              <a:t>14,000 </a:t>
            </a:r>
            <a:r>
              <a:rPr lang="en-GB" dirty="0" err="1">
                <a:solidFill>
                  <a:prstClr val="black"/>
                </a:solidFill>
              </a:rPr>
              <a:t>pax</a:t>
            </a:r>
            <a:r>
              <a:rPr lang="en-GB" dirty="0">
                <a:solidFill>
                  <a:prstClr val="black"/>
                </a:solidFill>
              </a:rPr>
              <a:t> p/a from across the UK</a:t>
            </a:r>
          </a:p>
        </p:txBody>
      </p:sp>
      <p:cxnSp>
        <p:nvCxnSpPr>
          <p:cNvPr id="14" name="Straight Connector 13">
            <a:extLst>
              <a:ext uri="{FF2B5EF4-FFF2-40B4-BE49-F238E27FC236}">
                <a16:creationId xmlns:a16="http://schemas.microsoft.com/office/drawing/2014/main" id="{0F136DED-3381-4807-8639-29667AFC1C0E}"/>
              </a:ext>
            </a:extLst>
          </p:cNvPr>
          <p:cNvCxnSpPr/>
          <p:nvPr/>
        </p:nvCxnSpPr>
        <p:spPr>
          <a:xfrm>
            <a:off x="0" y="1124744"/>
            <a:ext cx="9144000" cy="0"/>
          </a:xfrm>
          <a:prstGeom prst="line">
            <a:avLst/>
          </a:prstGeom>
          <a:ln w="349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E07526EE-71A2-480D-B826-86B5D9F6C97D}"/>
              </a:ext>
            </a:extLst>
          </p:cNvPr>
          <p:cNvPicPr>
            <a:picLocks noChangeAspect="1"/>
          </p:cNvPicPr>
          <p:nvPr/>
        </p:nvPicPr>
        <p:blipFill>
          <a:blip r:embed="rId4" cstate="screen">
            <a:clrChange>
              <a:clrFrom>
                <a:srgbClr val="D2D2D2"/>
              </a:clrFrom>
              <a:clrTo>
                <a:srgbClr val="D2D2D2">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6588224" y="5842550"/>
            <a:ext cx="2088232" cy="792385"/>
          </a:xfrm>
          <a:prstGeom prst="rect">
            <a:avLst/>
          </a:prstGeom>
        </p:spPr>
      </p:pic>
    </p:spTree>
    <p:extLst>
      <p:ext uri="{BB962C8B-B14F-4D97-AF65-F5344CB8AC3E}">
        <p14:creationId xmlns:p14="http://schemas.microsoft.com/office/powerpoint/2010/main" val="1247200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907"/>
            <a:ext cx="8229600" cy="1143000"/>
          </a:xfrm>
        </p:spPr>
        <p:txBody>
          <a:bodyPr>
            <a:normAutofit/>
          </a:bodyPr>
          <a:lstStyle/>
          <a:p>
            <a:pPr algn="l"/>
            <a:r>
              <a:rPr lang="en-GB" sz="2800" b="1" dirty="0">
                <a:latin typeface="Arial Narrow" panose="020B0606020202030204" pitchFamily="34" charset="0"/>
              </a:rPr>
              <a:t>INGESTRE HALL:   CENTRE FACTS</a:t>
            </a:r>
          </a:p>
        </p:txBody>
      </p:sp>
      <p:pic>
        <p:nvPicPr>
          <p:cNvPr id="8" name="Content Placeholder 7"/>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804248" y="332656"/>
            <a:ext cx="1997984" cy="719132"/>
          </a:xfrm>
        </p:spPr>
      </p:pic>
      <p:cxnSp>
        <p:nvCxnSpPr>
          <p:cNvPr id="10" name="Straight Connector 9"/>
          <p:cNvCxnSpPr/>
          <p:nvPr/>
        </p:nvCxnSpPr>
        <p:spPr>
          <a:xfrm>
            <a:off x="0" y="1124744"/>
            <a:ext cx="9144000" cy="0"/>
          </a:xfrm>
          <a:prstGeom prst="line">
            <a:avLst/>
          </a:prstGeom>
          <a:ln w="349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11560" y="1676182"/>
            <a:ext cx="7920880" cy="369332"/>
          </a:xfrm>
          <a:prstGeom prst="rect">
            <a:avLst/>
          </a:prstGeom>
          <a:noFill/>
        </p:spPr>
        <p:txBody>
          <a:bodyPr wrap="square" rtlCol="0">
            <a:spAutoFit/>
          </a:bodyPr>
          <a:lstStyle/>
          <a:p>
            <a:endParaRPr lang="en-GB" dirty="0"/>
          </a:p>
        </p:txBody>
      </p:sp>
      <p:sp>
        <p:nvSpPr>
          <p:cNvPr id="5" name="TextBox 4"/>
          <p:cNvSpPr txBox="1"/>
          <p:nvPr/>
        </p:nvSpPr>
        <p:spPr>
          <a:xfrm>
            <a:off x="404357" y="1428981"/>
            <a:ext cx="3461843" cy="1477328"/>
          </a:xfrm>
          <a:prstGeom prst="rect">
            <a:avLst/>
          </a:prstGeom>
          <a:noFill/>
        </p:spPr>
        <p:txBody>
          <a:bodyPr wrap="square" rtlCol="0">
            <a:spAutoFit/>
          </a:bodyPr>
          <a:lstStyle/>
          <a:p>
            <a:r>
              <a:rPr lang="en-GB" b="1" dirty="0"/>
              <a:t>Location</a:t>
            </a:r>
          </a:p>
          <a:p>
            <a:r>
              <a:rPr lang="en-GB" dirty="0"/>
              <a:t>A 400 year old Jacobean mansion creating a dramatic backdrop for creative &amp; expressive arts.  </a:t>
            </a:r>
          </a:p>
          <a:p>
            <a:r>
              <a:rPr lang="en-GB" dirty="0"/>
              <a:t>Ingestre, Staffordshire, ST18 0RF</a:t>
            </a:r>
          </a:p>
        </p:txBody>
      </p:sp>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66200" y="1356475"/>
            <a:ext cx="5075553" cy="2880320"/>
          </a:xfrm>
          <a:prstGeom prst="rect">
            <a:avLst/>
          </a:prstGeom>
        </p:spPr>
      </p:pic>
      <p:grpSp>
        <p:nvGrpSpPr>
          <p:cNvPr id="16" name="Group 15"/>
          <p:cNvGrpSpPr/>
          <p:nvPr/>
        </p:nvGrpSpPr>
        <p:grpSpPr>
          <a:xfrm>
            <a:off x="4788025" y="4509120"/>
            <a:ext cx="3816423" cy="1171278"/>
            <a:chOff x="5148065" y="4437112"/>
            <a:chExt cx="3797632" cy="1296144"/>
          </a:xfrm>
        </p:grpSpPr>
        <p:sp>
          <p:nvSpPr>
            <p:cNvPr id="9" name="Rounded Rectangle 8"/>
            <p:cNvSpPr/>
            <p:nvPr/>
          </p:nvSpPr>
          <p:spPr>
            <a:xfrm>
              <a:off x="5148065" y="4437112"/>
              <a:ext cx="3797632" cy="1296144"/>
            </a:xfrm>
            <a:prstGeom prst="roundRect">
              <a:avLst/>
            </a:prstGeom>
            <a:solidFill>
              <a:srgbClr val="76B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76B900"/>
                </a:solidFill>
              </a:endParaRPr>
            </a:p>
          </p:txBody>
        </p:sp>
        <p:sp>
          <p:nvSpPr>
            <p:cNvPr id="12" name="TextBox 11"/>
            <p:cNvSpPr txBox="1"/>
            <p:nvPr/>
          </p:nvSpPr>
          <p:spPr>
            <a:xfrm>
              <a:off x="5246681" y="4623519"/>
              <a:ext cx="3600399" cy="923330"/>
            </a:xfrm>
            <a:prstGeom prst="rect">
              <a:avLst/>
            </a:prstGeom>
            <a:noFill/>
          </p:spPr>
          <p:txBody>
            <a:bodyPr wrap="square" rtlCol="0">
              <a:spAutoFit/>
            </a:bodyPr>
            <a:lstStyle/>
            <a:p>
              <a:pPr algn="r"/>
              <a:r>
                <a:rPr lang="en-GB" b="1" dirty="0">
                  <a:solidFill>
                    <a:schemeClr val="bg1"/>
                  </a:solidFill>
                </a:rPr>
                <a:t>90 single beds</a:t>
              </a:r>
            </a:p>
            <a:p>
              <a:pPr algn="r"/>
              <a:r>
                <a:rPr lang="en-GB" b="1" dirty="0">
                  <a:solidFill>
                    <a:schemeClr val="bg1"/>
                  </a:solidFill>
                </a:rPr>
                <a:t>Dorms of 4 to 11</a:t>
              </a:r>
            </a:p>
            <a:p>
              <a:pPr algn="r"/>
              <a:r>
                <a:rPr lang="en-GB" b="1" dirty="0">
                  <a:solidFill>
                    <a:schemeClr val="bg1"/>
                  </a:solidFill>
                </a:rPr>
                <a:t>Groups of 50+ have sole occupancy</a:t>
              </a:r>
            </a:p>
          </p:txBody>
        </p:sp>
        <p:pic>
          <p:nvPicPr>
            <p:cNvPr id="14" name="Picture 13"/>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508104" y="4553279"/>
              <a:ext cx="1207825" cy="603913"/>
            </a:xfrm>
            <a:prstGeom prst="rect">
              <a:avLst/>
            </a:prstGeom>
          </p:spPr>
        </p:pic>
      </p:grpSp>
      <p:sp>
        <p:nvSpPr>
          <p:cNvPr id="17" name="TextBox 16"/>
          <p:cNvSpPr txBox="1"/>
          <p:nvPr/>
        </p:nvSpPr>
        <p:spPr>
          <a:xfrm>
            <a:off x="419141" y="3057452"/>
            <a:ext cx="3024336" cy="1200329"/>
          </a:xfrm>
          <a:prstGeom prst="rect">
            <a:avLst/>
          </a:prstGeom>
          <a:noFill/>
        </p:spPr>
        <p:txBody>
          <a:bodyPr wrap="square" rtlCol="0">
            <a:spAutoFit/>
          </a:bodyPr>
          <a:lstStyle/>
          <a:p>
            <a:r>
              <a:rPr lang="en-GB" b="1" dirty="0"/>
              <a:t>Outside</a:t>
            </a:r>
          </a:p>
          <a:p>
            <a:r>
              <a:rPr lang="en-GB" dirty="0"/>
              <a:t>26 acres of landscaped gardens.  Plenty of safe space to play.</a:t>
            </a:r>
          </a:p>
        </p:txBody>
      </p:sp>
      <p:sp>
        <p:nvSpPr>
          <p:cNvPr id="18" name="TextBox 17"/>
          <p:cNvSpPr txBox="1"/>
          <p:nvPr/>
        </p:nvSpPr>
        <p:spPr>
          <a:xfrm>
            <a:off x="385310" y="4480191"/>
            <a:ext cx="4186689" cy="1200329"/>
          </a:xfrm>
          <a:prstGeom prst="rect">
            <a:avLst/>
          </a:prstGeom>
          <a:noFill/>
        </p:spPr>
        <p:txBody>
          <a:bodyPr wrap="square" rtlCol="0">
            <a:spAutoFit/>
          </a:bodyPr>
          <a:lstStyle/>
          <a:p>
            <a:r>
              <a:rPr lang="en-GB" b="1" dirty="0"/>
              <a:t>Inside</a:t>
            </a:r>
          </a:p>
          <a:p>
            <a:r>
              <a:rPr lang="en-GB" dirty="0"/>
              <a:t>Professionally equipped studios, including recording studio, live performance space and animation suites.</a:t>
            </a:r>
          </a:p>
        </p:txBody>
      </p:sp>
      <p:pic>
        <p:nvPicPr>
          <p:cNvPr id="19" name="Picture 18">
            <a:extLst>
              <a:ext uri="{FF2B5EF4-FFF2-40B4-BE49-F238E27FC236}">
                <a16:creationId xmlns:a16="http://schemas.microsoft.com/office/drawing/2014/main" id="{CAC4BDC6-8246-4835-9E91-8F5F47553863}"/>
              </a:ext>
            </a:extLst>
          </p:cNvPr>
          <p:cNvPicPr>
            <a:picLocks noChangeAspect="1"/>
          </p:cNvPicPr>
          <p:nvPr/>
        </p:nvPicPr>
        <p:blipFill>
          <a:blip r:embed="rId6" cstate="screen">
            <a:clrChange>
              <a:clrFrom>
                <a:srgbClr val="D2D2D2"/>
              </a:clrFrom>
              <a:clrTo>
                <a:srgbClr val="D2D2D2">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6588224" y="5842550"/>
            <a:ext cx="2088232" cy="792385"/>
          </a:xfrm>
          <a:prstGeom prst="rect">
            <a:avLst/>
          </a:prstGeom>
        </p:spPr>
      </p:pic>
    </p:spTree>
    <p:extLst>
      <p:ext uri="{BB962C8B-B14F-4D97-AF65-F5344CB8AC3E}">
        <p14:creationId xmlns:p14="http://schemas.microsoft.com/office/powerpoint/2010/main" val="1710636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907"/>
            <a:ext cx="8229600" cy="1143000"/>
          </a:xfrm>
        </p:spPr>
        <p:txBody>
          <a:bodyPr>
            <a:normAutofit/>
          </a:bodyPr>
          <a:lstStyle/>
          <a:p>
            <a:pPr algn="l"/>
            <a:r>
              <a:rPr lang="en-GB" sz="2800" b="1" dirty="0">
                <a:latin typeface="Arial Narrow" panose="020B0606020202030204" pitchFamily="34" charset="0"/>
              </a:rPr>
              <a:t>INGESTRE HALL</a:t>
            </a:r>
          </a:p>
        </p:txBody>
      </p:sp>
      <p:pic>
        <p:nvPicPr>
          <p:cNvPr id="8" name="Content Placeholder 7"/>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804248" y="332656"/>
            <a:ext cx="1997984" cy="719132"/>
          </a:xfrm>
        </p:spPr>
      </p:pic>
      <p:cxnSp>
        <p:nvCxnSpPr>
          <p:cNvPr id="10" name="Straight Connector 9"/>
          <p:cNvCxnSpPr/>
          <p:nvPr/>
        </p:nvCxnSpPr>
        <p:spPr>
          <a:xfrm>
            <a:off x="0" y="1124744"/>
            <a:ext cx="9144000" cy="0"/>
          </a:xfrm>
          <a:prstGeom prst="line">
            <a:avLst/>
          </a:prstGeom>
          <a:ln w="349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504" y="1366645"/>
            <a:ext cx="2880320" cy="1918339"/>
          </a:xfrm>
          <a:prstGeom prst="rect">
            <a:avLst/>
          </a:prstGeom>
        </p:spPr>
      </p:pic>
      <p:pic>
        <p:nvPicPr>
          <p:cNvPr id="22" name="Picture 2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504" y="3429000"/>
            <a:ext cx="2880320" cy="1918339"/>
          </a:xfrm>
          <a:prstGeom prst="rect">
            <a:avLst/>
          </a:prstGeom>
        </p:spPr>
      </p:pic>
      <p:pic>
        <p:nvPicPr>
          <p:cNvPr id="23" name="Picture 2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31840" y="1366647"/>
            <a:ext cx="2880320" cy="1918337"/>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31839" y="3429000"/>
            <a:ext cx="2880000" cy="1920000"/>
          </a:xfrm>
          <a:prstGeom prst="rect">
            <a:avLst/>
          </a:prstGeom>
        </p:spPr>
      </p:pic>
      <p:pic>
        <p:nvPicPr>
          <p:cNvPr id="26" name="Picture 2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56176" y="1360173"/>
            <a:ext cx="2880000" cy="1920000"/>
          </a:xfrm>
          <a:prstGeom prst="rect">
            <a:avLst/>
          </a:prstGeom>
        </p:spPr>
      </p:pic>
      <p:pic>
        <p:nvPicPr>
          <p:cNvPr id="32" name="Picture 3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3528" y="5980979"/>
            <a:ext cx="1654543" cy="562545"/>
          </a:xfrm>
          <a:prstGeom prst="rect">
            <a:avLst/>
          </a:prstGeom>
        </p:spPr>
      </p:pic>
      <p:pic>
        <p:nvPicPr>
          <p:cNvPr id="33" name="Picture 3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230921" y="5805264"/>
            <a:ext cx="972927" cy="972927"/>
          </a:xfrm>
          <a:prstGeom prst="rect">
            <a:avLst/>
          </a:prstGeom>
        </p:spPr>
      </p:pic>
      <p:pic>
        <p:nvPicPr>
          <p:cNvPr id="34" name="Picture 33"/>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275856" y="5949280"/>
            <a:ext cx="1767968" cy="772906"/>
          </a:xfrm>
          <a:prstGeom prst="rect">
            <a:avLst/>
          </a:prstGeom>
        </p:spPr>
      </p:pic>
      <p:pic>
        <p:nvPicPr>
          <p:cNvPr id="35" name="Picture 34"/>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098242" y="5809742"/>
            <a:ext cx="1201950" cy="931626"/>
          </a:xfrm>
          <a:prstGeom prst="rect">
            <a:avLst/>
          </a:prstGeom>
        </p:spPr>
      </p:pic>
      <p:pic>
        <p:nvPicPr>
          <p:cNvPr id="3" name="Picture 2"/>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6156177" y="3429000"/>
            <a:ext cx="2879999" cy="1918800"/>
          </a:xfrm>
          <a:prstGeom prst="rect">
            <a:avLst/>
          </a:prstGeom>
        </p:spPr>
      </p:pic>
      <p:pic>
        <p:nvPicPr>
          <p:cNvPr id="16" name="Picture 15">
            <a:extLst>
              <a:ext uri="{FF2B5EF4-FFF2-40B4-BE49-F238E27FC236}">
                <a16:creationId xmlns:a16="http://schemas.microsoft.com/office/drawing/2014/main" id="{7D6696A6-5B79-40D8-8264-B407206DAE10}"/>
              </a:ext>
            </a:extLst>
          </p:cNvPr>
          <p:cNvPicPr>
            <a:picLocks noChangeAspect="1"/>
          </p:cNvPicPr>
          <p:nvPr/>
        </p:nvPicPr>
        <p:blipFill>
          <a:blip r:embed="rId14" cstate="screen">
            <a:clrChange>
              <a:clrFrom>
                <a:srgbClr val="D2D2D2"/>
              </a:clrFrom>
              <a:clrTo>
                <a:srgbClr val="D2D2D2">
                  <a:alpha val="0"/>
                </a:srgbClr>
              </a:clrTo>
            </a:clrChange>
            <a:extLst>
              <a:ext uri="{BEBA8EAE-BF5A-486C-A8C5-ECC9F3942E4B}">
                <a14:imgProps xmlns:a14="http://schemas.microsoft.com/office/drawing/2010/main">
                  <a14:imgLayer r:embed="rId15">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6588224" y="5842550"/>
            <a:ext cx="2088232" cy="792385"/>
          </a:xfrm>
          <a:prstGeom prst="rect">
            <a:avLst/>
          </a:prstGeom>
        </p:spPr>
      </p:pic>
    </p:spTree>
    <p:extLst>
      <p:ext uri="{BB962C8B-B14F-4D97-AF65-F5344CB8AC3E}">
        <p14:creationId xmlns:p14="http://schemas.microsoft.com/office/powerpoint/2010/main" val="3264422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rot="-60000">
            <a:off x="-980782" y="-290955"/>
            <a:ext cx="11119770" cy="7413180"/>
          </a:xfrm>
        </p:spPr>
      </p:pic>
      <p:sp>
        <p:nvSpPr>
          <p:cNvPr id="2" name="Title 1"/>
          <p:cNvSpPr>
            <a:spLocks noGrp="1"/>
          </p:cNvSpPr>
          <p:nvPr>
            <p:ph type="title"/>
          </p:nvPr>
        </p:nvSpPr>
        <p:spPr/>
        <p:txBody>
          <a:bodyPr/>
          <a:lstStyle/>
          <a:p>
            <a:endParaRPr lang="en-GB"/>
          </a:p>
        </p:txBody>
      </p:sp>
    </p:spTree>
    <p:extLst>
      <p:ext uri="{BB962C8B-B14F-4D97-AF65-F5344CB8AC3E}">
        <p14:creationId xmlns:p14="http://schemas.microsoft.com/office/powerpoint/2010/main" val="69496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555054" y="0"/>
            <a:ext cx="10287000" cy="6858000"/>
          </a:xfrm>
        </p:spPr>
      </p:pic>
      <p:sp>
        <p:nvSpPr>
          <p:cNvPr id="2" name="Title 1"/>
          <p:cNvSpPr>
            <a:spLocks noGrp="1"/>
          </p:cNvSpPr>
          <p:nvPr>
            <p:ph type="title"/>
          </p:nvPr>
        </p:nvSpPr>
        <p:spPr/>
        <p:txBody>
          <a:bodyPr/>
          <a:lstStyle/>
          <a:p>
            <a:endParaRPr lang="en-GB" dirty="0"/>
          </a:p>
        </p:txBody>
      </p:sp>
    </p:spTree>
    <p:extLst>
      <p:ext uri="{BB962C8B-B14F-4D97-AF65-F5344CB8AC3E}">
        <p14:creationId xmlns:p14="http://schemas.microsoft.com/office/powerpoint/2010/main" val="3962433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55054" y="0"/>
            <a:ext cx="10287000" cy="6858000"/>
          </a:xfrm>
        </p:spPr>
      </p:pic>
      <p:sp>
        <p:nvSpPr>
          <p:cNvPr id="2" name="Title 1"/>
          <p:cNvSpPr>
            <a:spLocks noGrp="1"/>
          </p:cNvSpPr>
          <p:nvPr>
            <p:ph type="title"/>
          </p:nvPr>
        </p:nvSpPr>
        <p:spPr/>
        <p:txBody>
          <a:bodyPr/>
          <a:lstStyle/>
          <a:p>
            <a:endParaRPr lang="en-GB" dirty="0"/>
          </a:p>
        </p:txBody>
      </p:sp>
    </p:spTree>
    <p:extLst>
      <p:ext uri="{BB962C8B-B14F-4D97-AF65-F5344CB8AC3E}">
        <p14:creationId xmlns:p14="http://schemas.microsoft.com/office/powerpoint/2010/main" val="3191481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907"/>
            <a:ext cx="8229600" cy="1143000"/>
          </a:xfrm>
        </p:spPr>
        <p:txBody>
          <a:bodyPr>
            <a:normAutofit/>
          </a:bodyPr>
          <a:lstStyle/>
          <a:p>
            <a:pPr algn="l"/>
            <a:r>
              <a:rPr lang="en-GB" sz="2800" b="1" dirty="0">
                <a:latin typeface="Arial Narrow" panose="020B0606020202030204" pitchFamily="34" charset="0"/>
              </a:rPr>
              <a:t>ACTIVITIES</a:t>
            </a:r>
          </a:p>
        </p:txBody>
      </p:sp>
      <p:pic>
        <p:nvPicPr>
          <p:cNvPr id="8" name="Content Placeholder 7"/>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804248" y="332656"/>
            <a:ext cx="1997984" cy="719132"/>
          </a:xfrm>
        </p:spPr>
      </p:pic>
      <p:cxnSp>
        <p:nvCxnSpPr>
          <p:cNvPr id="10" name="Straight Connector 9"/>
          <p:cNvCxnSpPr/>
          <p:nvPr/>
        </p:nvCxnSpPr>
        <p:spPr>
          <a:xfrm>
            <a:off x="0" y="1124744"/>
            <a:ext cx="9144000" cy="0"/>
          </a:xfrm>
          <a:prstGeom prst="line">
            <a:avLst/>
          </a:prstGeom>
          <a:ln w="349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11560" y="1676182"/>
            <a:ext cx="7920880" cy="369332"/>
          </a:xfrm>
          <a:prstGeom prst="rect">
            <a:avLst/>
          </a:prstGeom>
          <a:noFill/>
        </p:spPr>
        <p:txBody>
          <a:bodyPr wrap="square" rtlCol="0">
            <a:spAutoFit/>
          </a:bodyPr>
          <a:lstStyle/>
          <a:p>
            <a:endParaRPr lang="en-GB" dirty="0"/>
          </a:p>
        </p:txBody>
      </p:sp>
      <p:sp>
        <p:nvSpPr>
          <p:cNvPr id="5" name="TextBox 4"/>
          <p:cNvSpPr txBox="1"/>
          <p:nvPr/>
        </p:nvSpPr>
        <p:spPr>
          <a:xfrm>
            <a:off x="404357" y="1428981"/>
            <a:ext cx="3461843" cy="2308324"/>
          </a:xfrm>
          <a:prstGeom prst="rect">
            <a:avLst/>
          </a:prstGeom>
          <a:noFill/>
        </p:spPr>
        <p:txBody>
          <a:bodyPr wrap="square" rtlCol="0">
            <a:spAutoFit/>
          </a:bodyPr>
          <a:lstStyle/>
          <a:p>
            <a:r>
              <a:rPr lang="en-GB" dirty="0"/>
              <a:t>Activities at Ingestre  are all about creating something original.  </a:t>
            </a:r>
          </a:p>
          <a:p>
            <a:endParaRPr lang="en-GB" dirty="0"/>
          </a:p>
          <a:p>
            <a:r>
              <a:rPr lang="en-GB" dirty="0"/>
              <a:t>We give people the time and space to imagine, explore a topic, try things out, and share what they’ve done.  It’s not just for the “arty” people! </a:t>
            </a:r>
          </a:p>
        </p:txBody>
      </p:sp>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43736" y="1356475"/>
            <a:ext cx="4320480" cy="2880320"/>
          </a:xfrm>
          <a:prstGeom prst="rect">
            <a:avLst/>
          </a:prstGeom>
          <a:effectLst>
            <a:softEdge rad="127000"/>
          </a:effectLst>
        </p:spPr>
      </p:pic>
      <p:grpSp>
        <p:nvGrpSpPr>
          <p:cNvPr id="16" name="Group 15"/>
          <p:cNvGrpSpPr/>
          <p:nvPr/>
        </p:nvGrpSpPr>
        <p:grpSpPr>
          <a:xfrm>
            <a:off x="4524333" y="4609607"/>
            <a:ext cx="3701367" cy="1008112"/>
            <a:chOff x="5019502" y="4437112"/>
            <a:chExt cx="3827578" cy="1296144"/>
          </a:xfrm>
        </p:grpSpPr>
        <p:sp>
          <p:nvSpPr>
            <p:cNvPr id="9" name="Rounded Rectangle 8"/>
            <p:cNvSpPr/>
            <p:nvPr/>
          </p:nvSpPr>
          <p:spPr>
            <a:xfrm>
              <a:off x="5019502" y="4437112"/>
              <a:ext cx="3797632" cy="1296144"/>
            </a:xfrm>
            <a:prstGeom prst="roundRect">
              <a:avLst/>
            </a:prstGeom>
            <a:solidFill>
              <a:srgbClr val="76B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76B900"/>
                </a:solidFill>
              </a:endParaRPr>
            </a:p>
          </p:txBody>
        </p:sp>
        <p:sp>
          <p:nvSpPr>
            <p:cNvPr id="12" name="TextBox 11"/>
            <p:cNvSpPr txBox="1"/>
            <p:nvPr/>
          </p:nvSpPr>
          <p:spPr>
            <a:xfrm>
              <a:off x="5246682" y="4623519"/>
              <a:ext cx="3600398" cy="1028177"/>
            </a:xfrm>
            <a:prstGeom prst="rect">
              <a:avLst/>
            </a:prstGeom>
            <a:noFill/>
          </p:spPr>
          <p:txBody>
            <a:bodyPr wrap="square" rtlCol="0">
              <a:spAutoFit/>
            </a:bodyPr>
            <a:lstStyle/>
            <a:p>
              <a:r>
                <a:rPr lang="en-GB" b="1" dirty="0">
                  <a:solidFill>
                    <a:schemeClr val="bg1"/>
                  </a:solidFill>
                </a:rPr>
                <a:t>Creativity takes courage…..</a:t>
              </a:r>
            </a:p>
            <a:p>
              <a:pPr algn="r"/>
              <a:r>
                <a:rPr lang="en-GB" b="1" dirty="0">
                  <a:solidFill>
                    <a:schemeClr val="bg1"/>
                  </a:solidFill>
                </a:rPr>
                <a:t>…. but it’s a huge amount of fun!</a:t>
              </a:r>
            </a:p>
          </p:txBody>
        </p:sp>
      </p:grpSp>
      <p:sp>
        <p:nvSpPr>
          <p:cNvPr id="18" name="TextBox 17"/>
          <p:cNvSpPr txBox="1"/>
          <p:nvPr/>
        </p:nvSpPr>
        <p:spPr>
          <a:xfrm>
            <a:off x="404357" y="3959501"/>
            <a:ext cx="4186689" cy="2308324"/>
          </a:xfrm>
          <a:prstGeom prst="rect">
            <a:avLst/>
          </a:prstGeom>
          <a:noFill/>
        </p:spPr>
        <p:txBody>
          <a:bodyPr wrap="square" rtlCol="0">
            <a:spAutoFit/>
          </a:bodyPr>
          <a:lstStyle/>
          <a:p>
            <a:r>
              <a:rPr lang="en-GB" b="1" dirty="0"/>
              <a:t>Activities include:</a:t>
            </a:r>
          </a:p>
          <a:p>
            <a:pPr marL="285750" indent="-285750">
              <a:buFont typeface="Arial" panose="020B0604020202020204" pitchFamily="34" charset="0"/>
              <a:buChar char="•"/>
            </a:pPr>
            <a:r>
              <a:rPr lang="en-GB" dirty="0"/>
              <a:t>Drama</a:t>
            </a:r>
          </a:p>
          <a:p>
            <a:pPr marL="285750" indent="-285750">
              <a:buFont typeface="Arial" panose="020B0604020202020204" pitchFamily="34" charset="0"/>
              <a:buChar char="•"/>
            </a:pPr>
            <a:r>
              <a:rPr lang="en-GB" dirty="0"/>
              <a:t>Art</a:t>
            </a:r>
          </a:p>
          <a:p>
            <a:pPr marL="285750" indent="-285750">
              <a:buFont typeface="Arial" panose="020B0604020202020204" pitchFamily="34" charset="0"/>
              <a:buChar char="•"/>
            </a:pPr>
            <a:r>
              <a:rPr lang="en-GB" dirty="0"/>
              <a:t>Dance</a:t>
            </a:r>
          </a:p>
          <a:p>
            <a:pPr marL="285750" indent="-285750">
              <a:buFont typeface="Arial" panose="020B0604020202020204" pitchFamily="34" charset="0"/>
              <a:buChar char="•"/>
            </a:pPr>
            <a:r>
              <a:rPr lang="en-GB" dirty="0"/>
              <a:t>Music</a:t>
            </a:r>
          </a:p>
          <a:p>
            <a:pPr marL="285750" indent="-285750">
              <a:buFont typeface="Arial" panose="020B0604020202020204" pitchFamily="34" charset="0"/>
              <a:buChar char="•"/>
            </a:pPr>
            <a:r>
              <a:rPr lang="en-GB" dirty="0"/>
              <a:t>Film making</a:t>
            </a:r>
          </a:p>
          <a:p>
            <a:pPr marL="285750" indent="-285750">
              <a:buFont typeface="Arial" panose="020B0604020202020204" pitchFamily="34" charset="0"/>
              <a:buChar char="•"/>
            </a:pPr>
            <a:r>
              <a:rPr lang="en-GB" dirty="0"/>
              <a:t>Animation</a:t>
            </a:r>
          </a:p>
          <a:p>
            <a:pPr marL="285750" indent="-285750">
              <a:buFont typeface="Arial" panose="020B0604020202020204" pitchFamily="34" charset="0"/>
              <a:buChar char="•"/>
            </a:pPr>
            <a:r>
              <a:rPr lang="en-GB" dirty="0"/>
              <a:t>Photography</a:t>
            </a:r>
          </a:p>
        </p:txBody>
      </p:sp>
      <p:pic>
        <p:nvPicPr>
          <p:cNvPr id="14" name="Picture 13">
            <a:extLst>
              <a:ext uri="{FF2B5EF4-FFF2-40B4-BE49-F238E27FC236}">
                <a16:creationId xmlns:a16="http://schemas.microsoft.com/office/drawing/2014/main" id="{329E1B05-641E-45F0-9CEC-7278004BB825}"/>
              </a:ext>
            </a:extLst>
          </p:cNvPr>
          <p:cNvPicPr>
            <a:picLocks noChangeAspect="1"/>
          </p:cNvPicPr>
          <p:nvPr/>
        </p:nvPicPr>
        <p:blipFill>
          <a:blip r:embed="rId5" cstate="screen">
            <a:clrChange>
              <a:clrFrom>
                <a:srgbClr val="D2D2D2"/>
              </a:clrFrom>
              <a:clrTo>
                <a:srgbClr val="D2D2D2">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6588224" y="5842550"/>
            <a:ext cx="2088232" cy="792385"/>
          </a:xfrm>
          <a:prstGeom prst="rect">
            <a:avLst/>
          </a:prstGeom>
        </p:spPr>
      </p:pic>
    </p:spTree>
    <p:extLst>
      <p:ext uri="{BB962C8B-B14F-4D97-AF65-F5344CB8AC3E}">
        <p14:creationId xmlns:p14="http://schemas.microsoft.com/office/powerpoint/2010/main" val="29714258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1539</TotalTime>
  <Words>833</Words>
  <Application>Microsoft Office PowerPoint</Application>
  <PresentationFormat>On-screen Show (4:3)</PresentationFormat>
  <Paragraphs>171</Paragraphs>
  <Slides>19</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Arial Narrow</vt:lpstr>
      <vt:lpstr>Calibri</vt:lpstr>
      <vt:lpstr>Office Theme</vt:lpstr>
      <vt:lpstr>PowerPoint Presentation</vt:lpstr>
      <vt:lpstr>PowerPoint Presentation</vt:lpstr>
      <vt:lpstr>ABOUT SANDWELL RESIDENTIAL SERVICE</vt:lpstr>
      <vt:lpstr>INGESTRE HALL:   CENTRE FACTS</vt:lpstr>
      <vt:lpstr>INGESTRE HALL</vt:lpstr>
      <vt:lpstr>PowerPoint Presentation</vt:lpstr>
      <vt:lpstr>PowerPoint Presentation</vt:lpstr>
      <vt:lpstr>PowerPoint Presentation</vt:lpstr>
      <vt:lpstr>ACTIVITIES</vt:lpstr>
      <vt:lpstr>PowerPoint Presentation</vt:lpstr>
      <vt:lpstr>LEARNING</vt:lpstr>
      <vt:lpstr>PowerPoint Presentation</vt:lpstr>
      <vt:lpstr>PowerPoint Presentation</vt:lpstr>
      <vt:lpstr>WHY GO TO INGESTRE HALL?</vt:lpstr>
      <vt:lpstr>THE EVIDENCE</vt:lpstr>
      <vt:lpstr>BEDROOMS</vt:lpstr>
      <vt:lpstr>FOOD GLORIOUS FOOD</vt:lpstr>
      <vt:lpstr>PowerPoint Presentation</vt:lpstr>
      <vt:lpstr>WHY GO TO INGESTRE HALL?</vt:lpstr>
    </vt:vector>
  </TitlesOfParts>
  <Company>Sandwell Metropolitan Borough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Davies</dc:creator>
  <cp:lastModifiedBy>Chris Davies</cp:lastModifiedBy>
  <cp:revision>95</cp:revision>
  <dcterms:created xsi:type="dcterms:W3CDTF">2017-05-08T09:48:53Z</dcterms:created>
  <dcterms:modified xsi:type="dcterms:W3CDTF">2022-04-04T12:26:17Z</dcterms:modified>
</cp:coreProperties>
</file>