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89" r:id="rId3"/>
    <p:sldId id="546" r:id="rId4"/>
    <p:sldId id="292" r:id="rId5"/>
    <p:sldId id="273" r:id="rId6"/>
    <p:sldId id="262" r:id="rId7"/>
    <p:sldId id="294" r:id="rId8"/>
    <p:sldId id="293" r:id="rId9"/>
    <p:sldId id="296" r:id="rId10"/>
    <p:sldId id="297" r:id="rId11"/>
    <p:sldId id="298" r:id="rId12"/>
    <p:sldId id="304" r:id="rId13"/>
    <p:sldId id="305" r:id="rId14"/>
    <p:sldId id="291" r:id="rId15"/>
    <p:sldId id="306" r:id="rId16"/>
    <p:sldId id="280" r:id="rId17"/>
    <p:sldId id="299" r:id="rId18"/>
    <p:sldId id="300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6E2"/>
    <a:srgbClr val="76B900"/>
    <a:srgbClr val="E5C4D6"/>
    <a:srgbClr val="BC3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6501" autoAdjust="0"/>
  </p:normalViewPr>
  <p:slideViewPr>
    <p:cSldViewPr>
      <p:cViewPr varScale="1">
        <p:scale>
          <a:sx n="101" d="100"/>
          <a:sy n="101" d="100"/>
        </p:scale>
        <p:origin x="189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DDE24-6D40-47CF-A804-6A9D1E58A2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54207A-FB6E-49D8-8EA0-AA5EA13D95C0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About Sandwell Residential Education Service</a:t>
          </a:r>
        </a:p>
      </dgm:t>
    </dgm:pt>
    <dgm:pt modelId="{0F2FAB4F-F17F-4B1D-9D43-9736A3D43054}" type="parTrans" cxnId="{D57CA849-57F1-4BC0-BB33-A0DB4A9A6C10}">
      <dgm:prSet/>
      <dgm:spPr/>
      <dgm:t>
        <a:bodyPr/>
        <a:lstStyle/>
        <a:p>
          <a:endParaRPr lang="en-GB"/>
        </a:p>
      </dgm:t>
    </dgm:pt>
    <dgm:pt modelId="{E9D4D1BE-864C-404D-AFAF-AD8531B53027}" type="sibTrans" cxnId="{D57CA849-57F1-4BC0-BB33-A0DB4A9A6C10}">
      <dgm:prSet/>
      <dgm:spPr/>
      <dgm:t>
        <a:bodyPr/>
        <a:lstStyle/>
        <a:p>
          <a:endParaRPr lang="en-GB"/>
        </a:p>
      </dgm:t>
    </dgm:pt>
    <dgm:pt modelId="{5301991E-6AC8-485A-B57A-863998961058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Your</a:t>
          </a:r>
          <a:r>
            <a: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centre: Edgmond Hall</a:t>
          </a:r>
        </a:p>
      </dgm:t>
    </dgm:pt>
    <dgm:pt modelId="{2BE5CCD4-4764-4CC4-8909-E46AE9E9F6FE}" type="parTrans" cxnId="{49935319-2985-4B77-84D9-11A40667A308}">
      <dgm:prSet/>
      <dgm:spPr/>
      <dgm:t>
        <a:bodyPr/>
        <a:lstStyle/>
        <a:p>
          <a:endParaRPr lang="en-GB"/>
        </a:p>
      </dgm:t>
    </dgm:pt>
    <dgm:pt modelId="{37B2DB80-5F66-436D-96AF-ABB6E7799909}" type="sibTrans" cxnId="{49935319-2985-4B77-84D9-11A40667A308}">
      <dgm:prSet/>
      <dgm:spPr/>
      <dgm:t>
        <a:bodyPr/>
        <a:lstStyle/>
        <a:p>
          <a:endParaRPr lang="en-GB"/>
        </a:p>
      </dgm:t>
    </dgm:pt>
    <dgm:pt modelId="{C452853A-8E57-4459-8D17-B6065589109D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Activities and learning</a:t>
          </a:r>
        </a:p>
      </dgm:t>
    </dgm:pt>
    <dgm:pt modelId="{266668FD-6E93-454A-9BA6-C6C86655DDC2}" type="parTrans" cxnId="{FB0B6878-11A8-4119-B506-80FFA9D16758}">
      <dgm:prSet/>
      <dgm:spPr/>
      <dgm:t>
        <a:bodyPr/>
        <a:lstStyle/>
        <a:p>
          <a:endParaRPr lang="en-GB"/>
        </a:p>
      </dgm:t>
    </dgm:pt>
    <dgm:pt modelId="{20F43770-760C-4EB6-A093-41AE038AF904}" type="sibTrans" cxnId="{FB0B6878-11A8-4119-B506-80FFA9D16758}">
      <dgm:prSet/>
      <dgm:spPr/>
      <dgm:t>
        <a:bodyPr/>
        <a:lstStyle/>
        <a:p>
          <a:endParaRPr lang="en-GB"/>
        </a:p>
      </dgm:t>
    </dgm:pt>
    <dgm:pt modelId="{F010D496-72BF-488C-B96D-69DB69EE656B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Teacher &amp; participant feedback </a:t>
          </a:r>
        </a:p>
      </dgm:t>
    </dgm:pt>
    <dgm:pt modelId="{4B1033DD-EF77-4F77-931D-C6AFFFE6FA19}" type="parTrans" cxnId="{FBA2B7EF-2A13-49B2-A35D-071B223C17AA}">
      <dgm:prSet/>
      <dgm:spPr/>
      <dgm:t>
        <a:bodyPr/>
        <a:lstStyle/>
        <a:p>
          <a:endParaRPr lang="en-GB"/>
        </a:p>
      </dgm:t>
    </dgm:pt>
    <dgm:pt modelId="{36FE294E-D7E4-42DE-9BC9-6879A63A8235}" type="sibTrans" cxnId="{FBA2B7EF-2A13-49B2-A35D-071B223C17AA}">
      <dgm:prSet/>
      <dgm:spPr/>
      <dgm:t>
        <a:bodyPr/>
        <a:lstStyle/>
        <a:p>
          <a:endParaRPr lang="en-GB"/>
        </a:p>
      </dgm:t>
    </dgm:pt>
    <dgm:pt modelId="{CC6F4068-F5AE-427C-BC93-9825786DEAA6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The benefits of residential experiences</a:t>
          </a:r>
        </a:p>
      </dgm:t>
    </dgm:pt>
    <dgm:pt modelId="{5607E708-C401-47CC-8987-D5708B241D09}" type="parTrans" cxnId="{E562DD0D-861A-4159-A7E5-38A5300B0B38}">
      <dgm:prSet/>
      <dgm:spPr/>
      <dgm:t>
        <a:bodyPr/>
        <a:lstStyle/>
        <a:p>
          <a:endParaRPr lang="en-GB"/>
        </a:p>
      </dgm:t>
    </dgm:pt>
    <dgm:pt modelId="{08AF0278-3029-4788-9AC6-4C84183C408D}" type="sibTrans" cxnId="{E562DD0D-861A-4159-A7E5-38A5300B0B38}">
      <dgm:prSet/>
      <dgm:spPr/>
      <dgm:t>
        <a:bodyPr/>
        <a:lstStyle/>
        <a:p>
          <a:endParaRPr lang="en-GB"/>
        </a:p>
      </dgm:t>
    </dgm:pt>
    <dgm:pt modelId="{D70F82EC-EEB1-4B71-8FF8-29B0687D4C7B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Sleeping &amp; eating</a:t>
          </a:r>
        </a:p>
      </dgm:t>
    </dgm:pt>
    <dgm:pt modelId="{172C4887-4F5E-4E98-9323-75E4C67F7DBC}" type="parTrans" cxnId="{27137364-E193-4A45-ABA5-A28E114CFC6F}">
      <dgm:prSet/>
      <dgm:spPr/>
      <dgm:t>
        <a:bodyPr/>
        <a:lstStyle/>
        <a:p>
          <a:endParaRPr lang="en-GB"/>
        </a:p>
      </dgm:t>
    </dgm:pt>
    <dgm:pt modelId="{C5C0EE49-C141-4D60-A7D1-820593F4B221}" type="sibTrans" cxnId="{27137364-E193-4A45-ABA5-A28E114CFC6F}">
      <dgm:prSet/>
      <dgm:spPr/>
      <dgm:t>
        <a:bodyPr/>
        <a:lstStyle/>
        <a:p>
          <a:endParaRPr lang="en-GB"/>
        </a:p>
      </dgm:t>
    </dgm:pt>
    <dgm:pt modelId="{E981427A-3774-4201-A137-FA161333C801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Q &amp; A</a:t>
          </a:r>
        </a:p>
      </dgm:t>
    </dgm:pt>
    <dgm:pt modelId="{EC092F5E-0D59-4A4F-A4E7-33D34106D197}" type="parTrans" cxnId="{6196CF1A-E029-4AC5-8FB9-E102D24982D8}">
      <dgm:prSet/>
      <dgm:spPr/>
      <dgm:t>
        <a:bodyPr/>
        <a:lstStyle/>
        <a:p>
          <a:endParaRPr lang="en-GB"/>
        </a:p>
      </dgm:t>
    </dgm:pt>
    <dgm:pt modelId="{A1CA69C8-7C9A-4F4E-9852-C0A5BE1E93DE}" type="sibTrans" cxnId="{6196CF1A-E029-4AC5-8FB9-E102D24982D8}">
      <dgm:prSet/>
      <dgm:spPr/>
      <dgm:t>
        <a:bodyPr/>
        <a:lstStyle/>
        <a:p>
          <a:endParaRPr lang="en-GB"/>
        </a:p>
      </dgm:t>
    </dgm:pt>
    <dgm:pt modelId="{1F22D311-AD45-4AE8-B1EF-C71D8BCBB6EE}" type="pres">
      <dgm:prSet presAssocID="{974DDE24-6D40-47CF-A804-6A9D1E58A2B8}" presName="linear" presStyleCnt="0">
        <dgm:presLayoutVars>
          <dgm:animLvl val="lvl"/>
          <dgm:resizeHandles val="exact"/>
        </dgm:presLayoutVars>
      </dgm:prSet>
      <dgm:spPr/>
    </dgm:pt>
    <dgm:pt modelId="{BF843154-F9E3-4135-9813-2350D05E6948}" type="pres">
      <dgm:prSet presAssocID="{BE54207A-FB6E-49D8-8EA0-AA5EA13D95C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FE184EC-DDEA-4920-B5F7-932C90C1B98C}" type="pres">
      <dgm:prSet presAssocID="{E9D4D1BE-864C-404D-AFAF-AD8531B53027}" presName="spacer" presStyleCnt="0"/>
      <dgm:spPr/>
    </dgm:pt>
    <dgm:pt modelId="{5FCD777F-AC12-40C7-9370-3A956C09DCCB}" type="pres">
      <dgm:prSet presAssocID="{5301991E-6AC8-485A-B57A-86399896105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3CAC9B4-64C9-479D-A04D-A05BF2637FCC}" type="pres">
      <dgm:prSet presAssocID="{37B2DB80-5F66-436D-96AF-ABB6E7799909}" presName="spacer" presStyleCnt="0"/>
      <dgm:spPr/>
    </dgm:pt>
    <dgm:pt modelId="{1232C28A-3CFF-42FF-A87B-A5A99F76FA02}" type="pres">
      <dgm:prSet presAssocID="{C452853A-8E57-4459-8D17-B6065589109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99896D4-8F26-4331-9FB8-59322F5FB166}" type="pres">
      <dgm:prSet presAssocID="{20F43770-760C-4EB6-A093-41AE038AF904}" presName="spacer" presStyleCnt="0"/>
      <dgm:spPr/>
    </dgm:pt>
    <dgm:pt modelId="{BC876BAC-D835-40C5-B0F1-2F0B82BBAD3F}" type="pres">
      <dgm:prSet presAssocID="{F010D496-72BF-488C-B96D-69DB69EE656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BC9A648-3871-49A2-B373-CD5244BC4EDB}" type="pres">
      <dgm:prSet presAssocID="{36FE294E-D7E4-42DE-9BC9-6879A63A8235}" presName="spacer" presStyleCnt="0"/>
      <dgm:spPr/>
    </dgm:pt>
    <dgm:pt modelId="{D59F031A-471C-424B-B8A9-79A85B10C921}" type="pres">
      <dgm:prSet presAssocID="{CC6F4068-F5AE-427C-BC93-9825786DEAA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FEC4F9E-5573-42EB-BA67-D656A9AFBABA}" type="pres">
      <dgm:prSet presAssocID="{08AF0278-3029-4788-9AC6-4C84183C408D}" presName="spacer" presStyleCnt="0"/>
      <dgm:spPr/>
    </dgm:pt>
    <dgm:pt modelId="{51A1C768-5D67-4A99-8900-483872604539}" type="pres">
      <dgm:prSet presAssocID="{D70F82EC-EEB1-4B71-8FF8-29B0687D4C7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2BC7DB2-1B35-4E89-8BBF-22B6865C2FB8}" type="pres">
      <dgm:prSet presAssocID="{C5C0EE49-C141-4D60-A7D1-820593F4B221}" presName="spacer" presStyleCnt="0"/>
      <dgm:spPr/>
    </dgm:pt>
    <dgm:pt modelId="{BA8417FE-5BE9-423C-AC30-AE0219792E8E}" type="pres">
      <dgm:prSet presAssocID="{E981427A-3774-4201-A137-FA161333C80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EA0A507-07E9-4370-AEFE-4C836AAEDDDD}" type="presOf" srcId="{5301991E-6AC8-485A-B57A-863998961058}" destId="{5FCD777F-AC12-40C7-9370-3A956C09DCCB}" srcOrd="0" destOrd="0" presId="urn:microsoft.com/office/officeart/2005/8/layout/vList2"/>
    <dgm:cxn modelId="{E562DD0D-861A-4159-A7E5-38A5300B0B38}" srcId="{974DDE24-6D40-47CF-A804-6A9D1E58A2B8}" destId="{CC6F4068-F5AE-427C-BC93-9825786DEAA6}" srcOrd="4" destOrd="0" parTransId="{5607E708-C401-47CC-8987-D5708B241D09}" sibTransId="{08AF0278-3029-4788-9AC6-4C84183C408D}"/>
    <dgm:cxn modelId="{49935319-2985-4B77-84D9-11A40667A308}" srcId="{974DDE24-6D40-47CF-A804-6A9D1E58A2B8}" destId="{5301991E-6AC8-485A-B57A-863998961058}" srcOrd="1" destOrd="0" parTransId="{2BE5CCD4-4764-4CC4-8909-E46AE9E9F6FE}" sibTransId="{37B2DB80-5F66-436D-96AF-ABB6E7799909}"/>
    <dgm:cxn modelId="{6196CF1A-E029-4AC5-8FB9-E102D24982D8}" srcId="{974DDE24-6D40-47CF-A804-6A9D1E58A2B8}" destId="{E981427A-3774-4201-A137-FA161333C801}" srcOrd="6" destOrd="0" parTransId="{EC092F5E-0D59-4A4F-A4E7-33D34106D197}" sibTransId="{A1CA69C8-7C9A-4F4E-9852-C0A5BE1E93DE}"/>
    <dgm:cxn modelId="{9521315D-3093-4084-954E-B7ABCB59FFC4}" type="presOf" srcId="{F010D496-72BF-488C-B96D-69DB69EE656B}" destId="{BC876BAC-D835-40C5-B0F1-2F0B82BBAD3F}" srcOrd="0" destOrd="0" presId="urn:microsoft.com/office/officeart/2005/8/layout/vList2"/>
    <dgm:cxn modelId="{27137364-E193-4A45-ABA5-A28E114CFC6F}" srcId="{974DDE24-6D40-47CF-A804-6A9D1E58A2B8}" destId="{D70F82EC-EEB1-4B71-8FF8-29B0687D4C7B}" srcOrd="5" destOrd="0" parTransId="{172C4887-4F5E-4E98-9323-75E4C67F7DBC}" sibTransId="{C5C0EE49-C141-4D60-A7D1-820593F4B221}"/>
    <dgm:cxn modelId="{D57CA849-57F1-4BC0-BB33-A0DB4A9A6C10}" srcId="{974DDE24-6D40-47CF-A804-6A9D1E58A2B8}" destId="{BE54207A-FB6E-49D8-8EA0-AA5EA13D95C0}" srcOrd="0" destOrd="0" parTransId="{0F2FAB4F-F17F-4B1D-9D43-9736A3D43054}" sibTransId="{E9D4D1BE-864C-404D-AFAF-AD8531B53027}"/>
    <dgm:cxn modelId="{47359A72-DB6A-4ED1-BA37-AED6419E7AD7}" type="presOf" srcId="{E981427A-3774-4201-A137-FA161333C801}" destId="{BA8417FE-5BE9-423C-AC30-AE0219792E8E}" srcOrd="0" destOrd="0" presId="urn:microsoft.com/office/officeart/2005/8/layout/vList2"/>
    <dgm:cxn modelId="{FB0B6878-11A8-4119-B506-80FFA9D16758}" srcId="{974DDE24-6D40-47CF-A804-6A9D1E58A2B8}" destId="{C452853A-8E57-4459-8D17-B6065589109D}" srcOrd="2" destOrd="0" parTransId="{266668FD-6E93-454A-9BA6-C6C86655DDC2}" sibTransId="{20F43770-760C-4EB6-A093-41AE038AF904}"/>
    <dgm:cxn modelId="{D8042680-3119-4497-9B47-E4D284C2A66A}" type="presOf" srcId="{CC6F4068-F5AE-427C-BC93-9825786DEAA6}" destId="{D59F031A-471C-424B-B8A9-79A85B10C921}" srcOrd="0" destOrd="0" presId="urn:microsoft.com/office/officeart/2005/8/layout/vList2"/>
    <dgm:cxn modelId="{654F65A4-6BA2-480F-943D-E96433782443}" type="presOf" srcId="{BE54207A-FB6E-49D8-8EA0-AA5EA13D95C0}" destId="{BF843154-F9E3-4135-9813-2350D05E6948}" srcOrd="0" destOrd="0" presId="urn:microsoft.com/office/officeart/2005/8/layout/vList2"/>
    <dgm:cxn modelId="{66CA86D7-87C6-40C8-95E1-036296C665DB}" type="presOf" srcId="{974DDE24-6D40-47CF-A804-6A9D1E58A2B8}" destId="{1F22D311-AD45-4AE8-B1EF-C71D8BCBB6EE}" srcOrd="0" destOrd="0" presId="urn:microsoft.com/office/officeart/2005/8/layout/vList2"/>
    <dgm:cxn modelId="{5DE672DB-91E3-4366-8F7F-B0AAE0F0986D}" type="presOf" srcId="{C452853A-8E57-4459-8D17-B6065589109D}" destId="{1232C28A-3CFF-42FF-A87B-A5A99F76FA02}" srcOrd="0" destOrd="0" presId="urn:microsoft.com/office/officeart/2005/8/layout/vList2"/>
    <dgm:cxn modelId="{558B47E1-3FC4-4DB1-87B8-9BE19FEA7848}" type="presOf" srcId="{D70F82EC-EEB1-4B71-8FF8-29B0687D4C7B}" destId="{51A1C768-5D67-4A99-8900-483872604539}" srcOrd="0" destOrd="0" presId="urn:microsoft.com/office/officeart/2005/8/layout/vList2"/>
    <dgm:cxn modelId="{FBA2B7EF-2A13-49B2-A35D-071B223C17AA}" srcId="{974DDE24-6D40-47CF-A804-6A9D1E58A2B8}" destId="{F010D496-72BF-488C-B96D-69DB69EE656B}" srcOrd="3" destOrd="0" parTransId="{4B1033DD-EF77-4F77-931D-C6AFFFE6FA19}" sibTransId="{36FE294E-D7E4-42DE-9BC9-6879A63A8235}"/>
    <dgm:cxn modelId="{1C26CC29-1950-426E-9806-16DB2F62D169}" type="presParOf" srcId="{1F22D311-AD45-4AE8-B1EF-C71D8BCBB6EE}" destId="{BF843154-F9E3-4135-9813-2350D05E6948}" srcOrd="0" destOrd="0" presId="urn:microsoft.com/office/officeart/2005/8/layout/vList2"/>
    <dgm:cxn modelId="{5E3D5B98-9B80-40BC-AE12-EC0BB86C58C2}" type="presParOf" srcId="{1F22D311-AD45-4AE8-B1EF-C71D8BCBB6EE}" destId="{4FE184EC-DDEA-4920-B5F7-932C90C1B98C}" srcOrd="1" destOrd="0" presId="urn:microsoft.com/office/officeart/2005/8/layout/vList2"/>
    <dgm:cxn modelId="{0829D534-090B-4DB5-8516-A9A7BF4A2B41}" type="presParOf" srcId="{1F22D311-AD45-4AE8-B1EF-C71D8BCBB6EE}" destId="{5FCD777F-AC12-40C7-9370-3A956C09DCCB}" srcOrd="2" destOrd="0" presId="urn:microsoft.com/office/officeart/2005/8/layout/vList2"/>
    <dgm:cxn modelId="{9462980C-699B-41E9-89B7-18078CDE780D}" type="presParOf" srcId="{1F22D311-AD45-4AE8-B1EF-C71D8BCBB6EE}" destId="{03CAC9B4-64C9-479D-A04D-A05BF2637FCC}" srcOrd="3" destOrd="0" presId="urn:microsoft.com/office/officeart/2005/8/layout/vList2"/>
    <dgm:cxn modelId="{CEA0A54B-0394-44F4-B46B-F375933F88E0}" type="presParOf" srcId="{1F22D311-AD45-4AE8-B1EF-C71D8BCBB6EE}" destId="{1232C28A-3CFF-42FF-A87B-A5A99F76FA02}" srcOrd="4" destOrd="0" presId="urn:microsoft.com/office/officeart/2005/8/layout/vList2"/>
    <dgm:cxn modelId="{8E05E8D6-DFE7-4960-8E80-2EB3D47A431D}" type="presParOf" srcId="{1F22D311-AD45-4AE8-B1EF-C71D8BCBB6EE}" destId="{999896D4-8F26-4331-9FB8-59322F5FB166}" srcOrd="5" destOrd="0" presId="urn:microsoft.com/office/officeart/2005/8/layout/vList2"/>
    <dgm:cxn modelId="{03139501-A5E5-4D17-87CC-0E68564BE2FE}" type="presParOf" srcId="{1F22D311-AD45-4AE8-B1EF-C71D8BCBB6EE}" destId="{BC876BAC-D835-40C5-B0F1-2F0B82BBAD3F}" srcOrd="6" destOrd="0" presId="urn:microsoft.com/office/officeart/2005/8/layout/vList2"/>
    <dgm:cxn modelId="{23FE019D-022D-44F8-9979-93A5B2C58F7B}" type="presParOf" srcId="{1F22D311-AD45-4AE8-B1EF-C71D8BCBB6EE}" destId="{2BC9A648-3871-49A2-B373-CD5244BC4EDB}" srcOrd="7" destOrd="0" presId="urn:microsoft.com/office/officeart/2005/8/layout/vList2"/>
    <dgm:cxn modelId="{07058A73-9F2D-4152-A45A-A6796548F6A8}" type="presParOf" srcId="{1F22D311-AD45-4AE8-B1EF-C71D8BCBB6EE}" destId="{D59F031A-471C-424B-B8A9-79A85B10C921}" srcOrd="8" destOrd="0" presId="urn:microsoft.com/office/officeart/2005/8/layout/vList2"/>
    <dgm:cxn modelId="{4E6A1697-ECC1-4D3E-B3FC-682B60C3D223}" type="presParOf" srcId="{1F22D311-AD45-4AE8-B1EF-C71D8BCBB6EE}" destId="{AFEC4F9E-5573-42EB-BA67-D656A9AFBABA}" srcOrd="9" destOrd="0" presId="urn:microsoft.com/office/officeart/2005/8/layout/vList2"/>
    <dgm:cxn modelId="{DB3B6F07-111B-4AB1-B850-FE6BE666858E}" type="presParOf" srcId="{1F22D311-AD45-4AE8-B1EF-C71D8BCBB6EE}" destId="{51A1C768-5D67-4A99-8900-483872604539}" srcOrd="10" destOrd="0" presId="urn:microsoft.com/office/officeart/2005/8/layout/vList2"/>
    <dgm:cxn modelId="{68F50EEF-835D-4E5F-8FD8-853E0ED53BF5}" type="presParOf" srcId="{1F22D311-AD45-4AE8-B1EF-C71D8BCBB6EE}" destId="{B2BC7DB2-1B35-4E89-8BBF-22B6865C2FB8}" srcOrd="11" destOrd="0" presId="urn:microsoft.com/office/officeart/2005/8/layout/vList2"/>
    <dgm:cxn modelId="{0CDF221C-C215-4D34-B2CE-85AF82725664}" type="presParOf" srcId="{1F22D311-AD45-4AE8-B1EF-C71D8BCBB6EE}" destId="{BA8417FE-5BE9-423C-AC30-AE0219792E8E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43154-F9E3-4135-9813-2350D05E6948}">
      <dsp:nvSpPr>
        <dsp:cNvPr id="0" name=""/>
        <dsp:cNvSpPr/>
      </dsp:nvSpPr>
      <dsp:spPr>
        <a:xfrm>
          <a:off x="0" y="1427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About Sandwell Residential Education Service</a:t>
          </a:r>
        </a:p>
      </dsp:txBody>
      <dsp:txXfrm>
        <a:off x="30995" y="32422"/>
        <a:ext cx="3394395" cy="572952"/>
      </dsp:txXfrm>
    </dsp:sp>
    <dsp:sp modelId="{5FCD777F-AC12-40C7-9370-3A956C09DCCB}">
      <dsp:nvSpPr>
        <dsp:cNvPr id="0" name=""/>
        <dsp:cNvSpPr/>
      </dsp:nvSpPr>
      <dsp:spPr>
        <a:xfrm>
          <a:off x="0" y="649180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Your</a:t>
          </a: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centre: Edgmond Hall</a:t>
          </a:r>
        </a:p>
      </dsp:txBody>
      <dsp:txXfrm>
        <a:off x="30995" y="680175"/>
        <a:ext cx="3394395" cy="572952"/>
      </dsp:txXfrm>
    </dsp:sp>
    <dsp:sp modelId="{1232C28A-3CFF-42FF-A87B-A5A99F76FA02}">
      <dsp:nvSpPr>
        <dsp:cNvPr id="0" name=""/>
        <dsp:cNvSpPr/>
      </dsp:nvSpPr>
      <dsp:spPr>
        <a:xfrm>
          <a:off x="0" y="1296933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Activities and learning</a:t>
          </a:r>
        </a:p>
      </dsp:txBody>
      <dsp:txXfrm>
        <a:off x="30995" y="1327928"/>
        <a:ext cx="3394395" cy="572952"/>
      </dsp:txXfrm>
    </dsp:sp>
    <dsp:sp modelId="{BC876BAC-D835-40C5-B0F1-2F0B82BBAD3F}">
      <dsp:nvSpPr>
        <dsp:cNvPr id="0" name=""/>
        <dsp:cNvSpPr/>
      </dsp:nvSpPr>
      <dsp:spPr>
        <a:xfrm>
          <a:off x="0" y="1944686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Teacher &amp; participant feedback </a:t>
          </a:r>
        </a:p>
      </dsp:txBody>
      <dsp:txXfrm>
        <a:off x="30995" y="1975681"/>
        <a:ext cx="3394395" cy="572952"/>
      </dsp:txXfrm>
    </dsp:sp>
    <dsp:sp modelId="{D59F031A-471C-424B-B8A9-79A85B10C921}">
      <dsp:nvSpPr>
        <dsp:cNvPr id="0" name=""/>
        <dsp:cNvSpPr/>
      </dsp:nvSpPr>
      <dsp:spPr>
        <a:xfrm>
          <a:off x="0" y="2592439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The benefits of residential experiences</a:t>
          </a:r>
        </a:p>
      </dsp:txBody>
      <dsp:txXfrm>
        <a:off x="30995" y="2623434"/>
        <a:ext cx="3394395" cy="572952"/>
      </dsp:txXfrm>
    </dsp:sp>
    <dsp:sp modelId="{51A1C768-5D67-4A99-8900-483872604539}">
      <dsp:nvSpPr>
        <dsp:cNvPr id="0" name=""/>
        <dsp:cNvSpPr/>
      </dsp:nvSpPr>
      <dsp:spPr>
        <a:xfrm>
          <a:off x="0" y="3240192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Sleeping &amp; eating</a:t>
          </a:r>
        </a:p>
      </dsp:txBody>
      <dsp:txXfrm>
        <a:off x="30995" y="3271187"/>
        <a:ext cx="3394395" cy="572952"/>
      </dsp:txXfrm>
    </dsp:sp>
    <dsp:sp modelId="{BA8417FE-5BE9-423C-AC30-AE0219792E8E}">
      <dsp:nvSpPr>
        <dsp:cNvPr id="0" name=""/>
        <dsp:cNvSpPr/>
      </dsp:nvSpPr>
      <dsp:spPr>
        <a:xfrm>
          <a:off x="0" y="3887945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Q &amp; A</a:t>
          </a:r>
        </a:p>
      </dsp:txBody>
      <dsp:txXfrm>
        <a:off x="30995" y="3918940"/>
        <a:ext cx="3394395" cy="572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3B41C-40CB-4F4E-9916-C14DD142F47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DE330-4B88-4E90-9D05-1FCE26ADD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0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15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15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DE330-4B88-4E90-9D05-1FCE26ADDE6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39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8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8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8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6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19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1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91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8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70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24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0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8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FA5B-D1AD-4EEE-9CF9-1743B00EF8C4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4.wdp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5" Type="http://schemas.openxmlformats.org/officeDocument/2006/relationships/image" Target="../media/image2.jpeg"/><Relationship Id="rId10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3.png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D42F40-8564-4509-8FE0-D4FFB3F324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62"/>
            <a:ext cx="9324528" cy="6901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Parallelogram 13"/>
          <p:cNvSpPr/>
          <p:nvPr/>
        </p:nvSpPr>
        <p:spPr>
          <a:xfrm>
            <a:off x="-468560" y="5611914"/>
            <a:ext cx="8568952" cy="854804"/>
          </a:xfrm>
          <a:prstGeom prst="parallelogram">
            <a:avLst>
              <a:gd name="adj" fmla="val 55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EDGMOND HALL CENTRE FOR OUTDOOR LEARNING</a:t>
            </a:r>
          </a:p>
          <a:p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– 4 March 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D6841-1630-4D5B-991F-596DC859DBED}"/>
              </a:ext>
            </a:extLst>
          </p:cNvPr>
          <p:cNvGrpSpPr/>
          <p:nvPr/>
        </p:nvGrpSpPr>
        <p:grpSpPr>
          <a:xfrm>
            <a:off x="5796136" y="244553"/>
            <a:ext cx="4320480" cy="1020486"/>
            <a:chOff x="5724128" y="5733256"/>
            <a:chExt cx="4320480" cy="1020486"/>
          </a:xfrm>
        </p:grpSpPr>
        <p:sp>
          <p:nvSpPr>
            <p:cNvPr id="11" name="Parallelogram 10"/>
            <p:cNvSpPr/>
            <p:nvPr/>
          </p:nvSpPr>
          <p:spPr>
            <a:xfrm>
              <a:off x="5724128" y="5733256"/>
              <a:ext cx="4320480" cy="1020486"/>
            </a:xfrm>
            <a:prstGeom prst="parallelogram">
              <a:avLst>
                <a:gd name="adj" fmla="val 553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D2D2D2"/>
                </a:clrFrom>
                <a:clrTo>
                  <a:srgbClr val="D2D2D2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5842550"/>
              <a:ext cx="2088232" cy="792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66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577BAD-B49F-45CC-A412-C7167D7435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2450" y="2622897"/>
            <a:ext cx="2706021" cy="2371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F3EF10-63C4-4D43-84A4-90AECE765B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2450" y="200964"/>
            <a:ext cx="2714046" cy="2337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2D048F-1756-4DBE-9095-76B28AECDA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23"/>
          <a:stretch/>
        </p:blipFill>
        <p:spPr>
          <a:xfrm>
            <a:off x="2286379" y="2626134"/>
            <a:ext cx="4021837" cy="2381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ED555F-3C26-4E69-8A69-4BE90C6752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0146" y="208771"/>
            <a:ext cx="3928038" cy="2337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840987-43BF-4B99-B828-E67CF8C178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9" y="200964"/>
            <a:ext cx="2090011" cy="2940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4E21C-A6F9-47CB-A7D8-7BEE9F6934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35" y="5092095"/>
            <a:ext cx="2188186" cy="1649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33A54C-5BAE-47B8-86B3-35FE3E2F4DB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>
            <a:off x="4516846" y="5092095"/>
            <a:ext cx="2255212" cy="16466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DB3BA6-AB83-47FE-8C82-3C288EB30C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5" y="3284984"/>
            <a:ext cx="2090012" cy="34494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B5A3D7-5597-490D-B680-3F993CC68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2176" y="5091068"/>
            <a:ext cx="2115808" cy="16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LEARNING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04356" y="1408667"/>
            <a:ext cx="3591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Whether it’s delivering high quality outdoor activities or simply learning through staying away from home and having fun, the </a:t>
            </a:r>
            <a:r>
              <a:rPr lang="en-GB" dirty="0" err="1"/>
              <a:t>Edgmond</a:t>
            </a:r>
            <a:r>
              <a:rPr lang="en-GB" dirty="0"/>
              <a:t> Hall team have the soft skills to help every young person achieve more than they ever expected. </a:t>
            </a:r>
          </a:p>
          <a:p>
            <a:endParaRPr lang="en-GB" dirty="0"/>
          </a:p>
          <a:p>
            <a:r>
              <a:rPr lang="en-GB" dirty="0"/>
              <a:t>We are specialists in residential experiences, and know how valuable it can be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357" y="4879816"/>
            <a:ext cx="3461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Tailored Programmes</a:t>
            </a:r>
          </a:p>
          <a:p>
            <a:r>
              <a:rPr lang="en-GB" dirty="0"/>
              <a:t>Every visit is unique.  The team work with school and the pupils to shape an exciting, fun, and valuable visit to Edgmond Hall.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03365-F6B0-4A92-A80C-6530095A6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47852"/>
            <a:ext cx="4454412" cy="2951204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  <a:softEdge rad="127000"/>
          </a:effectLst>
        </p:spPr>
      </p:pic>
      <p:grpSp>
        <p:nvGrpSpPr>
          <p:cNvPr id="17" name="Group 16"/>
          <p:cNvGrpSpPr/>
          <p:nvPr/>
        </p:nvGrpSpPr>
        <p:grpSpPr>
          <a:xfrm>
            <a:off x="4283967" y="4782073"/>
            <a:ext cx="4604357" cy="1026482"/>
            <a:chOff x="5019503" y="4437112"/>
            <a:chExt cx="3797632" cy="1296144"/>
          </a:xfrm>
        </p:grpSpPr>
        <p:sp>
          <p:nvSpPr>
            <p:cNvPr id="19" name="Rounded Rectangle 18"/>
            <p:cNvSpPr/>
            <p:nvPr/>
          </p:nvSpPr>
          <p:spPr>
            <a:xfrm>
              <a:off x="5019503" y="4437112"/>
              <a:ext cx="3797632" cy="1296144"/>
            </a:xfrm>
            <a:prstGeom prst="roundRect">
              <a:avLst/>
            </a:prstGeom>
            <a:solidFill>
              <a:srgbClr val="76B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6B9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16509" y="4623519"/>
              <a:ext cx="3600398" cy="816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Our team work in partnership with teachers to deliver fun, and memorable experiences</a:t>
              </a:r>
            </a:p>
          </p:txBody>
        </p:sp>
      </p:grpSp>
      <p:pic>
        <p:nvPicPr>
          <p:cNvPr id="15" name="Picture 3" descr="Edgmond Hall Logo">
            <a:extLst>
              <a:ext uri="{FF2B5EF4-FFF2-40B4-BE49-F238E27FC236}">
                <a16:creationId xmlns:a16="http://schemas.microsoft.com/office/drawing/2014/main" id="{35CC7D53-6F63-43E2-BD5F-A06F8E43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3701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199AB4-320B-4035-B266-B4129366F5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1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GB" sz="2800" b="1" dirty="0">
              <a:latin typeface="Arial Narrow" panose="020B0606020202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656"/>
            <a:ext cx="1997984" cy="71913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21" y="5877272"/>
            <a:ext cx="2301776" cy="72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13309" y="1860848"/>
            <a:ext cx="7117382" cy="2924620"/>
          </a:xfrm>
          <a:prstGeom prst="wedgeRoundRectCallout">
            <a:avLst>
              <a:gd name="adj1" fmla="val -20833"/>
              <a:gd name="adj2" fmla="val 6807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sz="2400" dirty="0">
                <a:solidFill>
                  <a:prstClr val="white"/>
                </a:solidFill>
              </a:rPr>
              <a:t>To watch my students transform before my eyes into </a:t>
            </a:r>
            <a:r>
              <a:rPr lang="en-GB" sz="2400" b="1" dirty="0">
                <a:solidFill>
                  <a:prstClr val="white"/>
                </a:solidFill>
              </a:rPr>
              <a:t>a new version of themselves</a:t>
            </a:r>
            <a:r>
              <a:rPr lang="en-GB" sz="2400" dirty="0">
                <a:solidFill>
                  <a:prstClr val="white"/>
                </a:solidFill>
              </a:rPr>
              <a:t> - that was amazing! </a:t>
            </a:r>
            <a:r>
              <a:rPr lang="en-GB" sz="2400" i="1" dirty="0">
                <a:solidFill>
                  <a:prstClr val="white"/>
                </a:solidFill>
              </a:rPr>
              <a:t> </a:t>
            </a:r>
          </a:p>
          <a:p>
            <a:pPr fontAlgn="base"/>
            <a:endParaRPr lang="en-GB" i="1" dirty="0">
              <a:solidFill>
                <a:prstClr val="white"/>
              </a:solidFill>
            </a:endParaRPr>
          </a:p>
          <a:p>
            <a:pPr fontAlgn="base"/>
            <a:r>
              <a:rPr lang="en-GB" b="1" i="1" dirty="0">
                <a:solidFill>
                  <a:prstClr val="black"/>
                </a:solidFill>
              </a:rPr>
              <a:t>Assistant </a:t>
            </a:r>
            <a:r>
              <a:rPr lang="en-GB" b="1" i="1" dirty="0" err="1">
                <a:solidFill>
                  <a:prstClr val="black"/>
                </a:solidFill>
              </a:rPr>
              <a:t>Headteacher</a:t>
            </a:r>
            <a:r>
              <a:rPr lang="en-GB" b="1" i="1" dirty="0">
                <a:solidFill>
                  <a:prstClr val="black"/>
                </a:solidFill>
              </a:rPr>
              <a:t> - Sandwell</a:t>
            </a:r>
            <a:r>
              <a:rPr lang="en-GB" b="1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2744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GB" sz="2800" b="1" dirty="0">
              <a:latin typeface="Arial Narrow" panose="020B0606020202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656"/>
            <a:ext cx="1997984" cy="71913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21" y="5877272"/>
            <a:ext cx="2301776" cy="72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39421" y="-730016"/>
            <a:ext cx="11455838" cy="75880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77427" y="1585758"/>
            <a:ext cx="7789146" cy="3384376"/>
          </a:xfrm>
          <a:prstGeom prst="wedgeRoundRectCallout">
            <a:avLst>
              <a:gd name="adj1" fmla="val -20833"/>
              <a:gd name="adj2" fmla="val 6807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sz="2400" dirty="0">
                <a:solidFill>
                  <a:prstClr val="white"/>
                </a:solidFill>
              </a:rPr>
              <a:t>We have seen a real change in </a:t>
            </a:r>
            <a:r>
              <a:rPr lang="en-GB" sz="2400" b="1" dirty="0">
                <a:solidFill>
                  <a:prstClr val="white"/>
                </a:solidFill>
              </a:rPr>
              <a:t>the progress and achievement</a:t>
            </a:r>
            <a:r>
              <a:rPr lang="en-GB" sz="2400" dirty="0">
                <a:solidFill>
                  <a:prstClr val="white"/>
                </a:solidFill>
              </a:rPr>
              <a:t> of our children.  Their </a:t>
            </a:r>
            <a:r>
              <a:rPr lang="en-GB" sz="2400" b="1" dirty="0">
                <a:solidFill>
                  <a:prstClr val="white"/>
                </a:solidFill>
              </a:rPr>
              <a:t>confidence</a:t>
            </a:r>
            <a:r>
              <a:rPr lang="en-GB" sz="2400" dirty="0">
                <a:solidFill>
                  <a:prstClr val="white"/>
                </a:solidFill>
              </a:rPr>
              <a:t> has increased exponentially.  This has translated in the classroom into a </a:t>
            </a:r>
            <a:r>
              <a:rPr lang="en-GB" sz="2400" b="1" dirty="0">
                <a:solidFill>
                  <a:prstClr val="white"/>
                </a:solidFill>
              </a:rPr>
              <a:t>better attitude for learning</a:t>
            </a:r>
            <a:r>
              <a:rPr lang="en-GB" sz="2400" dirty="0">
                <a:solidFill>
                  <a:prstClr val="white"/>
                </a:solidFill>
              </a:rPr>
              <a:t> and greater confidence in taking part in </a:t>
            </a:r>
            <a:r>
              <a:rPr lang="en-GB" sz="2400" b="1" dirty="0">
                <a:solidFill>
                  <a:prstClr val="white"/>
                </a:solidFill>
              </a:rPr>
              <a:t>whole class activities</a:t>
            </a:r>
            <a:r>
              <a:rPr lang="en-GB" sz="2400" dirty="0">
                <a:solidFill>
                  <a:prstClr val="white"/>
                </a:solidFill>
              </a:rPr>
              <a:t>. </a:t>
            </a:r>
          </a:p>
          <a:p>
            <a:pPr fontAlgn="base"/>
            <a:endParaRPr lang="en-GB" i="1" dirty="0">
              <a:solidFill>
                <a:prstClr val="white"/>
              </a:solidFill>
            </a:endParaRPr>
          </a:p>
          <a:p>
            <a:pPr fontAlgn="base"/>
            <a:r>
              <a:rPr lang="en-GB" b="1" i="1" dirty="0">
                <a:solidFill>
                  <a:prstClr val="black"/>
                </a:solidFill>
              </a:rPr>
              <a:t>Assistant </a:t>
            </a:r>
            <a:r>
              <a:rPr lang="en-GB" b="1" i="1" dirty="0" err="1">
                <a:solidFill>
                  <a:prstClr val="black"/>
                </a:solidFill>
              </a:rPr>
              <a:t>Headteacher</a:t>
            </a:r>
            <a:r>
              <a:rPr lang="en-GB" b="1" i="1" dirty="0">
                <a:solidFill>
                  <a:prstClr val="black"/>
                </a:solidFill>
              </a:rPr>
              <a:t> - Staffordshire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25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7DA9EB-46D6-4226-9B7A-2CCA6179DC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WHY GO TO EDGMOND HALL?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1388503"/>
            <a:ext cx="38416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A YOUNG PERSON’S PERSPECTIVE</a:t>
            </a:r>
          </a:p>
          <a:p>
            <a:endParaRPr lang="en-GB" dirty="0"/>
          </a:p>
          <a:p>
            <a:r>
              <a:rPr lang="en-GB" dirty="0"/>
              <a:t>Try out exciting activities like archery, orienteering and fencing. </a:t>
            </a:r>
          </a:p>
          <a:p>
            <a:endParaRPr lang="en-GB" dirty="0"/>
          </a:p>
          <a:p>
            <a:r>
              <a:rPr lang="en-GB" dirty="0"/>
              <a:t>Explore an amazing new place</a:t>
            </a:r>
          </a:p>
          <a:p>
            <a:endParaRPr lang="en-GB" dirty="0"/>
          </a:p>
          <a:p>
            <a:r>
              <a:rPr lang="en-GB" dirty="0"/>
              <a:t>Make new friends and get to know your classmates even better</a:t>
            </a:r>
          </a:p>
          <a:p>
            <a:endParaRPr lang="en-GB" dirty="0"/>
          </a:p>
          <a:p>
            <a:r>
              <a:rPr lang="en-GB" dirty="0"/>
              <a:t>It’s an adventure! Go beyond your comfort zone and be open to new experiences </a:t>
            </a:r>
          </a:p>
          <a:p>
            <a:endParaRPr lang="en-GB" dirty="0"/>
          </a:p>
          <a:p>
            <a:r>
              <a:rPr lang="en-GB" dirty="0"/>
              <a:t>Develop skills, discover passions, boost confidence</a:t>
            </a:r>
          </a:p>
        </p:txBody>
      </p:sp>
      <p:pic>
        <p:nvPicPr>
          <p:cNvPr id="5123" name="Picture 3" descr="Edgmond Hall Logo">
            <a:extLst>
              <a:ext uri="{FF2B5EF4-FFF2-40B4-BE49-F238E27FC236}">
                <a16:creationId xmlns:a16="http://schemas.microsoft.com/office/drawing/2014/main" id="{81BF9A9B-C7B0-47F0-B717-FB0A2912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9063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520A9F-912A-4C10-B849-7D6D6C38BF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71870"/>
            <a:ext cx="4297755" cy="2866846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6966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WHY GO TO EDGMOND HALL?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Edgmond Hall Logo">
            <a:extLst>
              <a:ext uri="{FF2B5EF4-FFF2-40B4-BE49-F238E27FC236}">
                <a16:creationId xmlns:a16="http://schemas.microsoft.com/office/drawing/2014/main" id="{81BF9A9B-C7B0-47F0-B717-FB0A2912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9063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0B4C3-12B9-47ED-A886-A20DAF7911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089" y="1408390"/>
            <a:ext cx="3322712" cy="37582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1408390"/>
            <a:ext cx="44615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A PARENT’S PERSPECTIVE</a:t>
            </a:r>
          </a:p>
          <a:p>
            <a:endParaRPr lang="en-GB" dirty="0"/>
          </a:p>
          <a:p>
            <a:r>
              <a:rPr lang="en-GB" dirty="0"/>
              <a:t>Everyone who stays at </a:t>
            </a:r>
            <a:r>
              <a:rPr lang="en-GB" dirty="0" err="1"/>
              <a:t>Edgmond</a:t>
            </a:r>
            <a:r>
              <a:rPr lang="en-GB" dirty="0"/>
              <a:t> Hall gets a warm welcome and the centre soon becomes a home away from home</a:t>
            </a:r>
          </a:p>
          <a:p>
            <a:endParaRPr lang="en-GB" dirty="0"/>
          </a:p>
          <a:p>
            <a:r>
              <a:rPr lang="en-GB" dirty="0"/>
              <a:t>Develop independence &amp; critical thinking skills</a:t>
            </a:r>
          </a:p>
          <a:p>
            <a:endParaRPr lang="en-GB" dirty="0"/>
          </a:p>
          <a:p>
            <a:r>
              <a:rPr lang="en-GB" dirty="0"/>
              <a:t>Trying new things and sticking at them</a:t>
            </a:r>
          </a:p>
          <a:p>
            <a:endParaRPr lang="en-GB" dirty="0"/>
          </a:p>
          <a:p>
            <a:r>
              <a:rPr lang="en-GB" dirty="0"/>
              <a:t>Boost cohesion and sense of belonging</a:t>
            </a:r>
          </a:p>
          <a:p>
            <a:endParaRPr lang="en-GB" dirty="0"/>
          </a:p>
          <a:p>
            <a:r>
              <a:rPr lang="en-GB" dirty="0"/>
              <a:t>All inclusive – no hidden extras</a:t>
            </a:r>
          </a:p>
          <a:p>
            <a:endParaRPr lang="en-GB" dirty="0"/>
          </a:p>
          <a:p>
            <a:r>
              <a:rPr lang="en-GB" dirty="0"/>
              <a:t>School and centre staff work as one team to provide the best experience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81EE21-7BB7-4979-8FF2-EB78A60CB8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5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THE EVIDENCE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0" y="1676182"/>
            <a:ext cx="44615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LEARNING AWAY – BRILLIANT RESIDENTIALS</a:t>
            </a:r>
          </a:p>
          <a:p>
            <a:endParaRPr lang="en-GB" dirty="0"/>
          </a:p>
          <a:p>
            <a:r>
              <a:rPr lang="en-GB" dirty="0"/>
              <a:t>Compelling 5 year research that shows a residential experience can: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Improve students’ engagement with learning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Support students’ achievement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Improve resilience, self-confidence &amp; wellbeing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Smooth transition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/>
              <a:t>www.learningaway.org.uk</a:t>
            </a:r>
          </a:p>
          <a:p>
            <a:r>
              <a:rPr lang="en-GB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28686"/>
            <a:ext cx="2736304" cy="273630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9" name="Picture 3" descr="Edgmond Hall Logo">
            <a:extLst>
              <a:ext uri="{FF2B5EF4-FFF2-40B4-BE49-F238E27FC236}">
                <a16:creationId xmlns:a16="http://schemas.microsoft.com/office/drawing/2014/main" id="{81BF9A9B-C7B0-47F0-B717-FB0A2912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9063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95A7B3-542A-4D7C-9B08-0AF8D7B9B1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BEDROOMS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59588" y="1462041"/>
            <a:ext cx="40124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have 60 beds in comfortable dormitories  </a:t>
            </a:r>
          </a:p>
          <a:p>
            <a:endParaRPr lang="en-GB" dirty="0"/>
          </a:p>
          <a:p>
            <a:r>
              <a:rPr lang="en-GB" dirty="0"/>
              <a:t>Rooms sleep between 6 and 16 pupils</a:t>
            </a:r>
          </a:p>
          <a:p>
            <a:endParaRPr lang="en-GB" dirty="0"/>
          </a:p>
          <a:p>
            <a:r>
              <a:rPr lang="en-GB" dirty="0"/>
              <a:t>Groups of 36+ have sole use of the centre</a:t>
            </a:r>
          </a:p>
          <a:p>
            <a:endParaRPr lang="en-GB" dirty="0"/>
          </a:p>
          <a:p>
            <a:r>
              <a:rPr lang="en-GB" dirty="0"/>
              <a:t>All bedding is provided.</a:t>
            </a:r>
          </a:p>
          <a:p>
            <a:endParaRPr lang="en-GB" dirty="0"/>
          </a:p>
          <a:p>
            <a:r>
              <a:rPr lang="en-GB" dirty="0"/>
              <a:t>Pupils sleep in gender separated areas</a:t>
            </a:r>
          </a:p>
          <a:p>
            <a:endParaRPr lang="en-GB" dirty="0"/>
          </a:p>
          <a:p>
            <a:r>
              <a:rPr lang="en-GB" dirty="0"/>
              <a:t>Showers and toilet facilities are nearby</a:t>
            </a:r>
          </a:p>
          <a:p>
            <a:endParaRPr lang="en-GB" dirty="0"/>
          </a:p>
          <a:p>
            <a:r>
              <a:rPr lang="en-GB" dirty="0"/>
              <a:t>Teacher rooms are nearby and centre staff are on hand to provide 24 hour on-site support.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55D27-A2CE-42FC-8B08-2359EFC4D0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1582315"/>
            <a:ext cx="4146526" cy="32148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3" descr="Edgmond Hall Logo">
            <a:extLst>
              <a:ext uri="{FF2B5EF4-FFF2-40B4-BE49-F238E27FC236}">
                <a16:creationId xmlns:a16="http://schemas.microsoft.com/office/drawing/2014/main" id="{81BF9A9B-C7B0-47F0-B717-FB0A2912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9063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E9D5ACF-CEAB-445E-82DD-2C246E30AB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7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FOOD GLORIOUS FOOD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28846" y="1422377"/>
            <a:ext cx="3744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Home cooked food</a:t>
            </a:r>
          </a:p>
          <a:p>
            <a:endParaRPr lang="en-GB" dirty="0"/>
          </a:p>
          <a:p>
            <a:r>
              <a:rPr lang="en-GB" dirty="0"/>
              <a:t>We cater for all dietary requirements</a:t>
            </a:r>
          </a:p>
          <a:p>
            <a:endParaRPr lang="en-GB" dirty="0"/>
          </a:p>
          <a:p>
            <a:r>
              <a:rPr lang="en-GB" dirty="0"/>
              <a:t>Plenty of choice and variety</a:t>
            </a:r>
          </a:p>
          <a:p>
            <a:endParaRPr lang="en-GB" dirty="0"/>
          </a:p>
          <a:p>
            <a:r>
              <a:rPr lang="en-GB" dirty="0"/>
              <a:t>Example meals: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Lasagne with salad &amp; garlic bread</a:t>
            </a:r>
          </a:p>
          <a:p>
            <a:pPr marL="285750" indent="-285750">
              <a:buFontTx/>
              <a:buChar char="-"/>
            </a:pPr>
            <a:r>
              <a:rPr lang="en-GB" dirty="0"/>
              <a:t>Vegetable curry with rice &amp; </a:t>
            </a:r>
            <a:r>
              <a:rPr lang="en-GB" dirty="0" err="1"/>
              <a:t>naan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Toad in the hole with mash &amp; veg</a:t>
            </a:r>
          </a:p>
          <a:p>
            <a:pPr marL="285750" indent="-285750">
              <a:buFontTx/>
              <a:buChar char="-"/>
            </a:pPr>
            <a:r>
              <a:rPr lang="en-GB" dirty="0"/>
              <a:t>Fish fingers &amp; chips</a:t>
            </a:r>
          </a:p>
          <a:p>
            <a:pPr marL="285750" indent="-285750">
              <a:buFontTx/>
              <a:buChar char="-"/>
            </a:pPr>
            <a:r>
              <a:rPr lang="en-GB" dirty="0"/>
              <a:t>Tuna pasta bake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CBEDF-8531-4AA4-8E8A-232EF47C21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6974" y="1609028"/>
            <a:ext cx="4053498" cy="33321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3" descr="Edgmond Hall Logo">
            <a:extLst>
              <a:ext uri="{FF2B5EF4-FFF2-40B4-BE49-F238E27FC236}">
                <a16:creationId xmlns:a16="http://schemas.microsoft.com/office/drawing/2014/main" id="{81BF9A9B-C7B0-47F0-B717-FB0A2912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9063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A11C54-2574-4560-9802-F29C8CDE6F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0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977BA-2659-4E0C-9AE7-1824C2196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Parallelogram 13"/>
          <p:cNvSpPr/>
          <p:nvPr/>
        </p:nvSpPr>
        <p:spPr>
          <a:xfrm>
            <a:off x="-828600" y="133005"/>
            <a:ext cx="6903055" cy="1224136"/>
          </a:xfrm>
          <a:prstGeom prst="parallelogram">
            <a:avLst>
              <a:gd name="adj" fmla="val 55346"/>
            </a:avLst>
          </a:prstGeom>
          <a:solidFill>
            <a:srgbClr val="82C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CAN’T WAIT TO SEE YOU!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-396552" y="1357352"/>
            <a:ext cx="5328592" cy="688162"/>
          </a:xfrm>
          <a:prstGeom prst="parallelogram">
            <a:avLst>
              <a:gd name="adj" fmla="val 55346"/>
            </a:avLst>
          </a:prstGeom>
          <a:solidFill>
            <a:srgbClr val="82C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sandwellresidentials.co.uk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2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72A9A9-BF3E-43B0-921B-A381DF82E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288" y="0"/>
            <a:ext cx="1371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098985"/>
              </p:ext>
            </p:extLst>
          </p:nvPr>
        </p:nvGraphicFramePr>
        <p:xfrm>
          <a:off x="5220072" y="1412776"/>
          <a:ext cx="3456385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804248" y="622559"/>
            <a:ext cx="1728192" cy="596700"/>
            <a:chOff x="0" y="3883507"/>
            <a:chExt cx="3456385" cy="596700"/>
          </a:xfrm>
          <a:solidFill>
            <a:srgbClr val="76B900"/>
          </a:solidFill>
        </p:grpSpPr>
        <p:sp>
          <p:nvSpPr>
            <p:cNvPr id="15" name="Rounded Rectangle 14"/>
            <p:cNvSpPr/>
            <p:nvPr/>
          </p:nvSpPr>
          <p:spPr>
            <a:xfrm>
              <a:off x="0" y="3883507"/>
              <a:ext cx="3456385" cy="5967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44016" y="3912635"/>
              <a:ext cx="3168353" cy="5384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>
                  <a:latin typeface="Arial Narrow" panose="020B0606020202030204" pitchFamily="34" charset="0"/>
                </a:rPr>
                <a:t>AGENDA</a:t>
              </a:r>
              <a:endParaRPr lang="en-GB" sz="3200" b="1" kern="12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35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3CFFF3-DE8F-4697-8022-4A09F9A63E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160748"/>
            <a:ext cx="7596335" cy="5697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ABOUT SANDWELL RESIDENTIAL SERVICE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79912" y="1628800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Edgmond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Hall 		Shropshire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Frank Chapman Centre	Wyre Forest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Ingestre Arts		Staffordshire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Plas Gwynant		Snowdonia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EF4681-B522-4182-A818-8FEE1FAC31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F07E19A-0B78-4D45-9F3A-B99EF4D152A0}"/>
              </a:ext>
            </a:extLst>
          </p:cNvPr>
          <p:cNvSpPr txBox="1"/>
          <p:nvPr/>
        </p:nvSpPr>
        <p:spPr>
          <a:xfrm>
            <a:off x="3491880" y="12687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 SUPER VENUES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5B160D-D587-4D2A-B415-C67FBCA58BA8}"/>
              </a:ext>
            </a:extLst>
          </p:cNvPr>
          <p:cNvSpPr txBox="1"/>
          <p:nvPr/>
        </p:nvSpPr>
        <p:spPr>
          <a:xfrm>
            <a:off x="3491880" y="29969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HOME FROM HOME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A81648-8CE7-4AC1-B610-691353C54244}"/>
              </a:ext>
            </a:extLst>
          </p:cNvPr>
          <p:cNvSpPr txBox="1"/>
          <p:nvPr/>
        </p:nvSpPr>
        <p:spPr>
          <a:xfrm>
            <a:off x="3491880" y="42930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TAILORED PROGRAMMES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972226-DDF6-4B86-961F-4BEDE4DA5311}"/>
              </a:ext>
            </a:extLst>
          </p:cNvPr>
          <p:cNvSpPr txBox="1"/>
          <p:nvPr/>
        </p:nvSpPr>
        <p:spPr>
          <a:xfrm>
            <a:off x="3491880" y="55172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HIGHEST STANDARDS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065C16-F9BC-40A9-82D5-72694FC08F5C}"/>
              </a:ext>
            </a:extLst>
          </p:cNvPr>
          <p:cNvSpPr txBox="1"/>
          <p:nvPr/>
        </p:nvSpPr>
        <p:spPr>
          <a:xfrm>
            <a:off x="3779911" y="3430741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Small, welcoming centres.  Have the place to yourselves!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793ADD-A863-4537-91B3-4087C0E11A86}"/>
              </a:ext>
            </a:extLst>
          </p:cNvPr>
          <p:cNvSpPr txBox="1"/>
          <p:nvPr/>
        </p:nvSpPr>
        <p:spPr>
          <a:xfrm>
            <a:off x="3779911" y="465313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real learning experience: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programme is designed with school.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DFF5D-B37C-4AAD-B74D-B716FEB5E50A}"/>
              </a:ext>
            </a:extLst>
          </p:cNvPr>
          <p:cNvSpPr txBox="1"/>
          <p:nvPr/>
        </p:nvSpPr>
        <p:spPr>
          <a:xfrm>
            <a:off x="3777142" y="5922567"/>
            <a:ext cx="216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14,000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p/a from across the UK</a:t>
            </a:r>
          </a:p>
        </p:txBody>
      </p:sp>
    </p:spTree>
    <p:extLst>
      <p:ext uri="{BB962C8B-B14F-4D97-AF65-F5344CB8AC3E}">
        <p14:creationId xmlns:p14="http://schemas.microsoft.com/office/powerpoint/2010/main" val="124720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EDGMOND HALL: CENTRE FACTS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04357" y="1428981"/>
            <a:ext cx="4167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Location </a:t>
            </a:r>
          </a:p>
          <a:p>
            <a:r>
              <a:rPr lang="en-GB" dirty="0"/>
              <a:t>An attractive Georgian farm set in rural Shropshire,  near to Newport.</a:t>
            </a:r>
          </a:p>
          <a:p>
            <a:endParaRPr lang="en-GB" dirty="0"/>
          </a:p>
          <a:p>
            <a:r>
              <a:rPr lang="en-GB" dirty="0" err="1"/>
              <a:t>Edgmond</a:t>
            </a:r>
            <a:r>
              <a:rPr lang="en-GB" dirty="0"/>
              <a:t>, Newport, Shropshire. TF10 8JY </a:t>
            </a:r>
          </a:p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42266" y="4561978"/>
            <a:ext cx="3816423" cy="1171278"/>
            <a:chOff x="5148065" y="4437112"/>
            <a:chExt cx="3797632" cy="1296144"/>
          </a:xfrm>
        </p:grpSpPr>
        <p:sp>
          <p:nvSpPr>
            <p:cNvPr id="9" name="Rounded Rectangle 8"/>
            <p:cNvSpPr/>
            <p:nvPr/>
          </p:nvSpPr>
          <p:spPr>
            <a:xfrm>
              <a:off x="5148065" y="4437112"/>
              <a:ext cx="3797632" cy="1296144"/>
            </a:xfrm>
            <a:prstGeom prst="roundRect">
              <a:avLst/>
            </a:prstGeom>
            <a:solidFill>
              <a:srgbClr val="76B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6B9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46681" y="4623519"/>
              <a:ext cx="3600399" cy="102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>
                  <a:solidFill>
                    <a:schemeClr val="bg1"/>
                  </a:solidFill>
                </a:rPr>
                <a:t>60 beds</a:t>
              </a:r>
            </a:p>
            <a:p>
              <a:pPr algn="r"/>
              <a:r>
                <a:rPr lang="en-GB" b="1" dirty="0">
                  <a:solidFill>
                    <a:schemeClr val="bg1"/>
                  </a:solidFill>
                </a:rPr>
                <a:t>Dorms of  6 to 16</a:t>
              </a:r>
            </a:p>
            <a:p>
              <a:pPr algn="r"/>
              <a:r>
                <a:rPr lang="en-GB" b="1" dirty="0">
                  <a:solidFill>
                    <a:schemeClr val="bg1"/>
                  </a:solidFill>
                </a:rPr>
                <a:t>Groups of 36+ have sole occupancy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8104" y="4553279"/>
              <a:ext cx="1207825" cy="603913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19140" y="3057452"/>
            <a:ext cx="3936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Outside</a:t>
            </a:r>
          </a:p>
          <a:p>
            <a:r>
              <a:rPr lang="en-GB" dirty="0"/>
              <a:t>43 acres of gardens, woodland and fields with small  animals on site.  Plenty of safe space to play and explore.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311" y="4424424"/>
            <a:ext cx="4186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Inside</a:t>
            </a:r>
          </a:p>
          <a:p>
            <a:r>
              <a:rPr lang="en-GB" dirty="0"/>
              <a:t>Spacious rooms for creative experiences, team games, fencing, and recreation.</a:t>
            </a:r>
          </a:p>
        </p:txBody>
      </p:sp>
      <p:pic>
        <p:nvPicPr>
          <p:cNvPr id="1027" name="Picture 3" descr="Edgmond Hall Logo">
            <a:extLst>
              <a:ext uri="{FF2B5EF4-FFF2-40B4-BE49-F238E27FC236}">
                <a16:creationId xmlns:a16="http://schemas.microsoft.com/office/drawing/2014/main" id="{35CC7D53-6F63-43E2-BD5F-A06F8E43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3701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4E75A4-ECBA-4DB3-8F48-703EEE099F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227" y="1344862"/>
            <a:ext cx="4201735" cy="31176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618498-33D3-417B-8C41-086E3ACB32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3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EDGMOND HALL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20" y="5785595"/>
            <a:ext cx="1044548" cy="9729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1201950" cy="9316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4E1DB3-493E-4B54-832D-379767A05D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48" y="3645024"/>
            <a:ext cx="2935940" cy="2065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E9BE56-247B-45E0-A1E3-926890384E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95" y="1493386"/>
            <a:ext cx="2925993" cy="2051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01EBD-860A-4C76-8160-A71571E0B2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40" y="3650223"/>
            <a:ext cx="2561351" cy="2065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88642F-2835-4986-8779-815612D4999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1" y="1478302"/>
            <a:ext cx="3100978" cy="2054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CE02E-FF08-48CA-9C7F-57B0F60AE90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82" y="3656077"/>
            <a:ext cx="3100978" cy="2054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469CE5-60E9-45ED-8084-79BCAC9F6AA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0674" y="1493386"/>
            <a:ext cx="2552996" cy="2051604"/>
          </a:xfrm>
          <a:prstGeom prst="rect">
            <a:avLst/>
          </a:prstGeom>
        </p:spPr>
      </p:pic>
      <p:pic>
        <p:nvPicPr>
          <p:cNvPr id="14" name="Picture 3" descr="Edgmond Hall Logo">
            <a:extLst>
              <a:ext uri="{FF2B5EF4-FFF2-40B4-BE49-F238E27FC236}">
                <a16:creationId xmlns:a16="http://schemas.microsoft.com/office/drawing/2014/main" id="{35CC7D53-6F63-43E2-BD5F-A06F8E43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3701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A255A5-FB23-4B0C-AB33-8DBB2D8380C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2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6FDC11-2CAE-4C09-A382-FE60EFE920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" y="-2394520"/>
            <a:ext cx="9252520" cy="9252520"/>
          </a:xfrm>
          <a:prstGeom prst="rect">
            <a:avLst/>
          </a:prstGeom>
        </p:spPr>
      </p:pic>
      <p:sp>
        <p:nvSpPr>
          <p:cNvPr id="8" name="Parallelogram 7"/>
          <p:cNvSpPr/>
          <p:nvPr/>
        </p:nvSpPr>
        <p:spPr>
          <a:xfrm>
            <a:off x="4560564" y="5733256"/>
            <a:ext cx="5256583" cy="792088"/>
          </a:xfrm>
          <a:prstGeom prst="parallelogram">
            <a:avLst>
              <a:gd name="adj" fmla="val 55346"/>
            </a:avLst>
          </a:prstGeom>
          <a:solidFill>
            <a:srgbClr val="82C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With magical woodland…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58135D7-FE6C-426E-BF91-A80080542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27" y="0"/>
            <a:ext cx="10066879" cy="6859833"/>
          </a:xfrm>
          <a:prstGeom prst="rect">
            <a:avLst/>
          </a:prstGeom>
        </p:spPr>
      </p:pic>
      <p:sp>
        <p:nvSpPr>
          <p:cNvPr id="8" name="Parallelogram 7"/>
          <p:cNvSpPr/>
          <p:nvPr/>
        </p:nvSpPr>
        <p:spPr>
          <a:xfrm>
            <a:off x="4139952" y="5733256"/>
            <a:ext cx="5400601" cy="792088"/>
          </a:xfrm>
          <a:prstGeom prst="parallelogram">
            <a:avLst>
              <a:gd name="adj" fmla="val 55346"/>
            </a:avLst>
          </a:prstGeom>
          <a:solidFill>
            <a:srgbClr val="82C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… space to try new things</a:t>
            </a:r>
          </a:p>
        </p:txBody>
      </p:sp>
    </p:spTree>
    <p:extLst>
      <p:ext uri="{BB962C8B-B14F-4D97-AF65-F5344CB8AC3E}">
        <p14:creationId xmlns:p14="http://schemas.microsoft.com/office/powerpoint/2010/main" val="396243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82E8F6-FAA9-49F1-95CC-60DBECEBC4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7398"/>
            <a:ext cx="10287000" cy="6858000"/>
          </a:xfrm>
          <a:prstGeom prst="rect">
            <a:avLst/>
          </a:prstGeom>
        </p:spPr>
      </p:pic>
      <p:sp>
        <p:nvSpPr>
          <p:cNvPr id="8" name="Parallelogram 7"/>
          <p:cNvSpPr/>
          <p:nvPr/>
        </p:nvSpPr>
        <p:spPr>
          <a:xfrm>
            <a:off x="-828599" y="404664"/>
            <a:ext cx="4464495" cy="792088"/>
          </a:xfrm>
          <a:prstGeom prst="parallelogram">
            <a:avLst>
              <a:gd name="adj" fmla="val 55346"/>
            </a:avLst>
          </a:prstGeom>
          <a:solidFill>
            <a:srgbClr val="82C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and time to play..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8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6EEB96C-D49C-4EBA-87EB-5D110494E8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DDA7A0-E655-4E8E-A0EB-84467D34AD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05" y="1676182"/>
            <a:ext cx="4508935" cy="3004078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ACTIVITIES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5275"/>
            <a:ext cx="386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Activities at Edgmond Hall are all about adventure, exploration, and exciting challenge.  </a:t>
            </a:r>
          </a:p>
          <a:p>
            <a:endParaRPr lang="en-GB" dirty="0"/>
          </a:p>
          <a:p>
            <a:r>
              <a:rPr lang="en-GB" dirty="0"/>
              <a:t>We make full use of the beautiful woodland and gardens, as well as taking students off site to nearby attractions.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3803759"/>
            <a:ext cx="47627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Activities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Archery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Fencing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Shelter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Nature trails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Meeting our 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Night walk and campfires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Orienteering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Team building and problem solving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58789C-C1D3-4BC2-8E73-C178B2BF21D6}"/>
              </a:ext>
            </a:extLst>
          </p:cNvPr>
          <p:cNvGrpSpPr/>
          <p:nvPr/>
        </p:nvGrpSpPr>
        <p:grpSpPr>
          <a:xfrm>
            <a:off x="4599371" y="4992226"/>
            <a:ext cx="4149093" cy="675787"/>
            <a:chOff x="4860032" y="4770057"/>
            <a:chExt cx="3769687" cy="661216"/>
          </a:xfrm>
        </p:grpSpPr>
        <p:grpSp>
          <p:nvGrpSpPr>
            <p:cNvPr id="16" name="Group 15"/>
            <p:cNvGrpSpPr/>
            <p:nvPr/>
          </p:nvGrpSpPr>
          <p:grpSpPr>
            <a:xfrm>
              <a:off x="4860032" y="4770057"/>
              <a:ext cx="3769687" cy="661216"/>
              <a:chOff x="5019502" y="4437112"/>
              <a:chExt cx="3797632" cy="1296144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5019502" y="4437112"/>
                <a:ext cx="3797632" cy="1296144"/>
              </a:xfrm>
              <a:prstGeom prst="roundRect">
                <a:avLst/>
              </a:prstGeom>
              <a:solidFill>
                <a:srgbClr val="76B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6B9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63039" y="4637343"/>
                <a:ext cx="3600398" cy="474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52E041-79E6-4C3F-8FAC-3567134FBFA3}"/>
                </a:ext>
              </a:extLst>
            </p:cNvPr>
            <p:cNvSpPr/>
            <p:nvPr/>
          </p:nvSpPr>
          <p:spPr>
            <a:xfrm>
              <a:off x="5002513" y="4777502"/>
              <a:ext cx="3573904" cy="604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We include time to play; this is a great chance for relationships develop.</a:t>
              </a:r>
            </a:p>
          </p:txBody>
        </p:sp>
      </p:grpSp>
      <p:pic>
        <p:nvPicPr>
          <p:cNvPr id="15" name="Picture 3" descr="Edgmond Hall Logo">
            <a:extLst>
              <a:ext uri="{FF2B5EF4-FFF2-40B4-BE49-F238E27FC236}">
                <a16:creationId xmlns:a16="http://schemas.microsoft.com/office/drawing/2014/main" id="{35CC7D53-6F63-43E2-BD5F-A06F8E43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3701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42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2941</TotalTime>
  <Words>713</Words>
  <Application>Microsoft Office PowerPoint</Application>
  <PresentationFormat>On-screen Show (4:3)</PresentationFormat>
  <Paragraphs>156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ABOUT SANDWELL RESIDENTIAL SERVICE</vt:lpstr>
      <vt:lpstr>EDGMOND HALL: CENTRE FACTS</vt:lpstr>
      <vt:lpstr>EDGMOND HALL</vt:lpstr>
      <vt:lpstr>PowerPoint Presentation</vt:lpstr>
      <vt:lpstr>PowerPoint Presentation</vt:lpstr>
      <vt:lpstr>PowerPoint Presentation</vt:lpstr>
      <vt:lpstr>ACTIVITIES</vt:lpstr>
      <vt:lpstr>PowerPoint Presentation</vt:lpstr>
      <vt:lpstr>LEARNING</vt:lpstr>
      <vt:lpstr>PowerPoint Presentation</vt:lpstr>
      <vt:lpstr>PowerPoint Presentation</vt:lpstr>
      <vt:lpstr>WHY GO TO EDGMOND HALL?</vt:lpstr>
      <vt:lpstr>WHY GO TO EDGMOND HALL?</vt:lpstr>
      <vt:lpstr>THE EVIDENCE</vt:lpstr>
      <vt:lpstr>BEDROOMS</vt:lpstr>
      <vt:lpstr>FOOD GLORIOUS FOOD</vt:lpstr>
      <vt:lpstr>PowerPoint Presentation</vt:lpstr>
    </vt:vector>
  </TitlesOfParts>
  <Company>Sandwell Metropolitan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Davies</dc:creator>
  <cp:lastModifiedBy>Chris Davies</cp:lastModifiedBy>
  <cp:revision>126</cp:revision>
  <dcterms:created xsi:type="dcterms:W3CDTF">2017-05-08T09:48:53Z</dcterms:created>
  <dcterms:modified xsi:type="dcterms:W3CDTF">2019-11-25T10:56:16Z</dcterms:modified>
</cp:coreProperties>
</file>