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551" r:id="rId2"/>
    <p:sldId id="552" r:id="rId3"/>
    <p:sldId id="546" r:id="rId4"/>
    <p:sldId id="553" r:id="rId5"/>
    <p:sldId id="548" r:id="rId6"/>
    <p:sldId id="565" r:id="rId7"/>
    <p:sldId id="556" r:id="rId8"/>
    <p:sldId id="568" r:id="rId9"/>
    <p:sldId id="569" r:id="rId10"/>
    <p:sldId id="573" r:id="rId11"/>
    <p:sldId id="562" r:id="rId12"/>
    <p:sldId id="561" r:id="rId13"/>
    <p:sldId id="563" r:id="rId14"/>
    <p:sldId id="567" r:id="rId15"/>
    <p:sldId id="566" r:id="rId16"/>
    <p:sldId id="572" r:id="rId17"/>
    <p:sldId id="564" r:id="rId18"/>
    <p:sldId id="555" r:id="rId19"/>
    <p:sldId id="313" r:id="rId20"/>
    <p:sldId id="315" r:id="rId21"/>
    <p:sldId id="291" r:id="rId22"/>
    <p:sldId id="560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C6E2"/>
    <a:srgbClr val="76B900"/>
    <a:srgbClr val="E5C4D6"/>
    <a:srgbClr val="BC38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41" autoAdjust="0"/>
    <p:restoredTop sz="93907" autoAdjust="0"/>
  </p:normalViewPr>
  <p:slideViewPr>
    <p:cSldViewPr>
      <p:cViewPr varScale="1">
        <p:scale>
          <a:sx n="110" d="100"/>
          <a:sy n="110" d="100"/>
        </p:scale>
        <p:origin x="1648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74DDE24-6D40-47CF-A804-6A9D1E58A2B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BE54207A-FB6E-49D8-8EA0-AA5EA13D95C0}">
      <dgm:prSet custT="1"/>
      <dgm:spPr>
        <a:solidFill>
          <a:srgbClr val="82C6E2"/>
        </a:solidFill>
      </dgm:spPr>
      <dgm:t>
        <a:bodyPr/>
        <a:lstStyle/>
        <a:p>
          <a:pPr algn="l" rtl="0"/>
          <a:r>
            <a:rPr lang="en-GB" sz="1800" b="1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About Sandwell Residential Education Service</a:t>
          </a:r>
        </a:p>
      </dgm:t>
    </dgm:pt>
    <dgm:pt modelId="{0F2FAB4F-F17F-4B1D-9D43-9736A3D43054}" type="parTrans" cxnId="{D57CA849-57F1-4BC0-BB33-A0DB4A9A6C10}">
      <dgm:prSet/>
      <dgm:spPr/>
      <dgm:t>
        <a:bodyPr/>
        <a:lstStyle/>
        <a:p>
          <a:endParaRPr lang="en-GB"/>
        </a:p>
      </dgm:t>
    </dgm:pt>
    <dgm:pt modelId="{E9D4D1BE-864C-404D-AFAF-AD8531B53027}" type="sibTrans" cxnId="{D57CA849-57F1-4BC0-BB33-A0DB4A9A6C10}">
      <dgm:prSet/>
      <dgm:spPr/>
      <dgm:t>
        <a:bodyPr/>
        <a:lstStyle/>
        <a:p>
          <a:endParaRPr lang="en-GB"/>
        </a:p>
      </dgm:t>
    </dgm:pt>
    <dgm:pt modelId="{5301991E-6AC8-485A-B57A-863998961058}">
      <dgm:prSet custT="1"/>
      <dgm:spPr>
        <a:solidFill>
          <a:srgbClr val="82C6E2"/>
        </a:solidFill>
      </dgm:spPr>
      <dgm:t>
        <a:bodyPr/>
        <a:lstStyle/>
        <a:p>
          <a:pPr algn="l" rtl="0"/>
          <a:r>
            <a:rPr lang="en-GB" sz="1800" b="1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Your</a:t>
          </a:r>
          <a:r>
            <a:rPr lang="en-GB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centre: Frank Chapman </a:t>
          </a:r>
        </a:p>
      </dgm:t>
    </dgm:pt>
    <dgm:pt modelId="{2BE5CCD4-4764-4CC4-8909-E46AE9E9F6FE}" type="parTrans" cxnId="{49935319-2985-4B77-84D9-11A40667A308}">
      <dgm:prSet/>
      <dgm:spPr/>
      <dgm:t>
        <a:bodyPr/>
        <a:lstStyle/>
        <a:p>
          <a:endParaRPr lang="en-GB"/>
        </a:p>
      </dgm:t>
    </dgm:pt>
    <dgm:pt modelId="{37B2DB80-5F66-436D-96AF-ABB6E7799909}" type="sibTrans" cxnId="{49935319-2985-4B77-84D9-11A40667A308}">
      <dgm:prSet/>
      <dgm:spPr/>
      <dgm:t>
        <a:bodyPr/>
        <a:lstStyle/>
        <a:p>
          <a:endParaRPr lang="en-GB"/>
        </a:p>
      </dgm:t>
    </dgm:pt>
    <dgm:pt modelId="{C452853A-8E57-4459-8D17-B6065589109D}">
      <dgm:prSet custT="1"/>
      <dgm:spPr>
        <a:solidFill>
          <a:srgbClr val="82C6E2"/>
        </a:solidFill>
      </dgm:spPr>
      <dgm:t>
        <a:bodyPr/>
        <a:lstStyle/>
        <a:p>
          <a:pPr algn="l" rtl="0"/>
          <a:r>
            <a:rPr lang="en-GB" sz="1800" b="1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Activities</a:t>
          </a:r>
        </a:p>
      </dgm:t>
    </dgm:pt>
    <dgm:pt modelId="{266668FD-6E93-454A-9BA6-C6C86655DDC2}" type="parTrans" cxnId="{FB0B6878-11A8-4119-B506-80FFA9D16758}">
      <dgm:prSet/>
      <dgm:spPr/>
      <dgm:t>
        <a:bodyPr/>
        <a:lstStyle/>
        <a:p>
          <a:endParaRPr lang="en-GB"/>
        </a:p>
      </dgm:t>
    </dgm:pt>
    <dgm:pt modelId="{20F43770-760C-4EB6-A093-41AE038AF904}" type="sibTrans" cxnId="{FB0B6878-11A8-4119-B506-80FFA9D16758}">
      <dgm:prSet/>
      <dgm:spPr/>
      <dgm:t>
        <a:bodyPr/>
        <a:lstStyle/>
        <a:p>
          <a:endParaRPr lang="en-GB"/>
        </a:p>
      </dgm:t>
    </dgm:pt>
    <dgm:pt modelId="{F010D496-72BF-488C-B96D-69DB69EE656B}">
      <dgm:prSet custT="1"/>
      <dgm:spPr>
        <a:solidFill>
          <a:srgbClr val="82C6E2"/>
        </a:solidFill>
      </dgm:spPr>
      <dgm:t>
        <a:bodyPr/>
        <a:lstStyle/>
        <a:p>
          <a:pPr algn="l" rtl="0"/>
          <a:r>
            <a:rPr lang="en-GB" sz="1800" b="1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Feedback </a:t>
          </a:r>
        </a:p>
      </dgm:t>
    </dgm:pt>
    <dgm:pt modelId="{4B1033DD-EF77-4F77-931D-C6AFFFE6FA19}" type="parTrans" cxnId="{FBA2B7EF-2A13-49B2-A35D-071B223C17AA}">
      <dgm:prSet/>
      <dgm:spPr/>
      <dgm:t>
        <a:bodyPr/>
        <a:lstStyle/>
        <a:p>
          <a:endParaRPr lang="en-GB"/>
        </a:p>
      </dgm:t>
    </dgm:pt>
    <dgm:pt modelId="{36FE294E-D7E4-42DE-9BC9-6879A63A8235}" type="sibTrans" cxnId="{FBA2B7EF-2A13-49B2-A35D-071B223C17AA}">
      <dgm:prSet/>
      <dgm:spPr/>
      <dgm:t>
        <a:bodyPr/>
        <a:lstStyle/>
        <a:p>
          <a:endParaRPr lang="en-GB"/>
        </a:p>
      </dgm:t>
    </dgm:pt>
    <dgm:pt modelId="{D70F82EC-EEB1-4B71-8FF8-29B0687D4C7B}">
      <dgm:prSet custT="1"/>
      <dgm:spPr>
        <a:solidFill>
          <a:srgbClr val="82C6E2"/>
        </a:solidFill>
      </dgm:spPr>
      <dgm:t>
        <a:bodyPr/>
        <a:lstStyle/>
        <a:p>
          <a:pPr algn="l" rtl="0"/>
          <a:r>
            <a:rPr lang="en-GB" sz="1800" b="1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Sleeping &amp; eating</a:t>
          </a:r>
        </a:p>
      </dgm:t>
    </dgm:pt>
    <dgm:pt modelId="{172C4887-4F5E-4E98-9323-75E4C67F7DBC}" type="parTrans" cxnId="{27137364-E193-4A45-ABA5-A28E114CFC6F}">
      <dgm:prSet/>
      <dgm:spPr/>
      <dgm:t>
        <a:bodyPr/>
        <a:lstStyle/>
        <a:p>
          <a:endParaRPr lang="en-GB"/>
        </a:p>
      </dgm:t>
    </dgm:pt>
    <dgm:pt modelId="{C5C0EE49-C141-4D60-A7D1-820593F4B221}" type="sibTrans" cxnId="{27137364-E193-4A45-ABA5-A28E114CFC6F}">
      <dgm:prSet/>
      <dgm:spPr/>
      <dgm:t>
        <a:bodyPr/>
        <a:lstStyle/>
        <a:p>
          <a:endParaRPr lang="en-GB"/>
        </a:p>
      </dgm:t>
    </dgm:pt>
    <dgm:pt modelId="{E981427A-3774-4201-A137-FA161333C801}">
      <dgm:prSet custT="1"/>
      <dgm:spPr>
        <a:solidFill>
          <a:srgbClr val="82C6E2"/>
        </a:solidFill>
      </dgm:spPr>
      <dgm:t>
        <a:bodyPr/>
        <a:lstStyle/>
        <a:p>
          <a:pPr algn="l" rtl="0"/>
          <a:r>
            <a:rPr lang="en-GB" sz="1800" b="1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Q &amp; A</a:t>
          </a:r>
        </a:p>
      </dgm:t>
    </dgm:pt>
    <dgm:pt modelId="{EC092F5E-0D59-4A4F-A4E7-33D34106D197}" type="parTrans" cxnId="{6196CF1A-E029-4AC5-8FB9-E102D24982D8}">
      <dgm:prSet/>
      <dgm:spPr/>
      <dgm:t>
        <a:bodyPr/>
        <a:lstStyle/>
        <a:p>
          <a:endParaRPr lang="en-GB"/>
        </a:p>
      </dgm:t>
    </dgm:pt>
    <dgm:pt modelId="{A1CA69C8-7C9A-4F4E-9852-C0A5BE1E93DE}" type="sibTrans" cxnId="{6196CF1A-E029-4AC5-8FB9-E102D24982D8}">
      <dgm:prSet/>
      <dgm:spPr/>
      <dgm:t>
        <a:bodyPr/>
        <a:lstStyle/>
        <a:p>
          <a:endParaRPr lang="en-GB"/>
        </a:p>
      </dgm:t>
    </dgm:pt>
    <dgm:pt modelId="{1F22D311-AD45-4AE8-B1EF-C71D8BCBB6EE}" type="pres">
      <dgm:prSet presAssocID="{974DDE24-6D40-47CF-A804-6A9D1E58A2B8}" presName="linear" presStyleCnt="0">
        <dgm:presLayoutVars>
          <dgm:animLvl val="lvl"/>
          <dgm:resizeHandles val="exact"/>
        </dgm:presLayoutVars>
      </dgm:prSet>
      <dgm:spPr/>
    </dgm:pt>
    <dgm:pt modelId="{BF843154-F9E3-4135-9813-2350D05E6948}" type="pres">
      <dgm:prSet presAssocID="{BE54207A-FB6E-49D8-8EA0-AA5EA13D95C0}" presName="parentText" presStyleLbl="node1" presStyleIdx="0" presStyleCnt="6" custLinFactY="-5897" custLinFactNeighborY="-100000">
        <dgm:presLayoutVars>
          <dgm:chMax val="0"/>
          <dgm:bulletEnabled val="1"/>
        </dgm:presLayoutVars>
      </dgm:prSet>
      <dgm:spPr/>
    </dgm:pt>
    <dgm:pt modelId="{4FE184EC-DDEA-4920-B5F7-932C90C1B98C}" type="pres">
      <dgm:prSet presAssocID="{E9D4D1BE-864C-404D-AFAF-AD8531B53027}" presName="spacer" presStyleCnt="0"/>
      <dgm:spPr/>
    </dgm:pt>
    <dgm:pt modelId="{5FCD777F-AC12-40C7-9370-3A956C09DCCB}" type="pres">
      <dgm:prSet presAssocID="{5301991E-6AC8-485A-B57A-863998961058}" presName="parentText" presStyleLbl="node1" presStyleIdx="1" presStyleCnt="6" custLinFactNeighborX="-970">
        <dgm:presLayoutVars>
          <dgm:chMax val="0"/>
          <dgm:bulletEnabled val="1"/>
        </dgm:presLayoutVars>
      </dgm:prSet>
      <dgm:spPr/>
    </dgm:pt>
    <dgm:pt modelId="{03CAC9B4-64C9-479D-A04D-A05BF2637FCC}" type="pres">
      <dgm:prSet presAssocID="{37B2DB80-5F66-436D-96AF-ABB6E7799909}" presName="spacer" presStyleCnt="0"/>
      <dgm:spPr/>
    </dgm:pt>
    <dgm:pt modelId="{1232C28A-3CFF-42FF-A87B-A5A99F76FA02}" type="pres">
      <dgm:prSet presAssocID="{C452853A-8E57-4459-8D17-B6065589109D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999896D4-8F26-4331-9FB8-59322F5FB166}" type="pres">
      <dgm:prSet presAssocID="{20F43770-760C-4EB6-A093-41AE038AF904}" presName="spacer" presStyleCnt="0"/>
      <dgm:spPr/>
    </dgm:pt>
    <dgm:pt modelId="{BC876BAC-D835-40C5-B0F1-2F0B82BBAD3F}" type="pres">
      <dgm:prSet presAssocID="{F010D496-72BF-488C-B96D-69DB69EE656B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2BC9A648-3871-49A2-B373-CD5244BC4EDB}" type="pres">
      <dgm:prSet presAssocID="{36FE294E-D7E4-42DE-9BC9-6879A63A8235}" presName="spacer" presStyleCnt="0"/>
      <dgm:spPr/>
    </dgm:pt>
    <dgm:pt modelId="{51A1C768-5D67-4A99-8900-483872604539}" type="pres">
      <dgm:prSet presAssocID="{D70F82EC-EEB1-4B71-8FF8-29B0687D4C7B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B2BC7DB2-1B35-4E89-8BBF-22B6865C2FB8}" type="pres">
      <dgm:prSet presAssocID="{C5C0EE49-C141-4D60-A7D1-820593F4B221}" presName="spacer" presStyleCnt="0"/>
      <dgm:spPr/>
    </dgm:pt>
    <dgm:pt modelId="{BA8417FE-5BE9-423C-AC30-AE0219792E8E}" type="pres">
      <dgm:prSet presAssocID="{E981427A-3774-4201-A137-FA161333C801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9EA0A507-07E9-4370-AEFE-4C836AAEDDDD}" type="presOf" srcId="{5301991E-6AC8-485A-B57A-863998961058}" destId="{5FCD777F-AC12-40C7-9370-3A956C09DCCB}" srcOrd="0" destOrd="0" presId="urn:microsoft.com/office/officeart/2005/8/layout/vList2"/>
    <dgm:cxn modelId="{49935319-2985-4B77-84D9-11A40667A308}" srcId="{974DDE24-6D40-47CF-A804-6A9D1E58A2B8}" destId="{5301991E-6AC8-485A-B57A-863998961058}" srcOrd="1" destOrd="0" parTransId="{2BE5CCD4-4764-4CC4-8909-E46AE9E9F6FE}" sibTransId="{37B2DB80-5F66-436D-96AF-ABB6E7799909}"/>
    <dgm:cxn modelId="{6196CF1A-E029-4AC5-8FB9-E102D24982D8}" srcId="{974DDE24-6D40-47CF-A804-6A9D1E58A2B8}" destId="{E981427A-3774-4201-A137-FA161333C801}" srcOrd="5" destOrd="0" parTransId="{EC092F5E-0D59-4A4F-A4E7-33D34106D197}" sibTransId="{A1CA69C8-7C9A-4F4E-9852-C0A5BE1E93DE}"/>
    <dgm:cxn modelId="{9521315D-3093-4084-954E-B7ABCB59FFC4}" type="presOf" srcId="{F010D496-72BF-488C-B96D-69DB69EE656B}" destId="{BC876BAC-D835-40C5-B0F1-2F0B82BBAD3F}" srcOrd="0" destOrd="0" presId="urn:microsoft.com/office/officeart/2005/8/layout/vList2"/>
    <dgm:cxn modelId="{27137364-E193-4A45-ABA5-A28E114CFC6F}" srcId="{974DDE24-6D40-47CF-A804-6A9D1E58A2B8}" destId="{D70F82EC-EEB1-4B71-8FF8-29B0687D4C7B}" srcOrd="4" destOrd="0" parTransId="{172C4887-4F5E-4E98-9323-75E4C67F7DBC}" sibTransId="{C5C0EE49-C141-4D60-A7D1-820593F4B221}"/>
    <dgm:cxn modelId="{D57CA849-57F1-4BC0-BB33-A0DB4A9A6C10}" srcId="{974DDE24-6D40-47CF-A804-6A9D1E58A2B8}" destId="{BE54207A-FB6E-49D8-8EA0-AA5EA13D95C0}" srcOrd="0" destOrd="0" parTransId="{0F2FAB4F-F17F-4B1D-9D43-9736A3D43054}" sibTransId="{E9D4D1BE-864C-404D-AFAF-AD8531B53027}"/>
    <dgm:cxn modelId="{47359A72-DB6A-4ED1-BA37-AED6419E7AD7}" type="presOf" srcId="{E981427A-3774-4201-A137-FA161333C801}" destId="{BA8417FE-5BE9-423C-AC30-AE0219792E8E}" srcOrd="0" destOrd="0" presId="urn:microsoft.com/office/officeart/2005/8/layout/vList2"/>
    <dgm:cxn modelId="{FB0B6878-11A8-4119-B506-80FFA9D16758}" srcId="{974DDE24-6D40-47CF-A804-6A9D1E58A2B8}" destId="{C452853A-8E57-4459-8D17-B6065589109D}" srcOrd="2" destOrd="0" parTransId="{266668FD-6E93-454A-9BA6-C6C86655DDC2}" sibTransId="{20F43770-760C-4EB6-A093-41AE038AF904}"/>
    <dgm:cxn modelId="{654F65A4-6BA2-480F-943D-E96433782443}" type="presOf" srcId="{BE54207A-FB6E-49D8-8EA0-AA5EA13D95C0}" destId="{BF843154-F9E3-4135-9813-2350D05E6948}" srcOrd="0" destOrd="0" presId="urn:microsoft.com/office/officeart/2005/8/layout/vList2"/>
    <dgm:cxn modelId="{66CA86D7-87C6-40C8-95E1-036296C665DB}" type="presOf" srcId="{974DDE24-6D40-47CF-A804-6A9D1E58A2B8}" destId="{1F22D311-AD45-4AE8-B1EF-C71D8BCBB6EE}" srcOrd="0" destOrd="0" presId="urn:microsoft.com/office/officeart/2005/8/layout/vList2"/>
    <dgm:cxn modelId="{5DE672DB-91E3-4366-8F7F-B0AAE0F0986D}" type="presOf" srcId="{C452853A-8E57-4459-8D17-B6065589109D}" destId="{1232C28A-3CFF-42FF-A87B-A5A99F76FA02}" srcOrd="0" destOrd="0" presId="urn:microsoft.com/office/officeart/2005/8/layout/vList2"/>
    <dgm:cxn modelId="{558B47E1-3FC4-4DB1-87B8-9BE19FEA7848}" type="presOf" srcId="{D70F82EC-EEB1-4B71-8FF8-29B0687D4C7B}" destId="{51A1C768-5D67-4A99-8900-483872604539}" srcOrd="0" destOrd="0" presId="urn:microsoft.com/office/officeart/2005/8/layout/vList2"/>
    <dgm:cxn modelId="{FBA2B7EF-2A13-49B2-A35D-071B223C17AA}" srcId="{974DDE24-6D40-47CF-A804-6A9D1E58A2B8}" destId="{F010D496-72BF-488C-B96D-69DB69EE656B}" srcOrd="3" destOrd="0" parTransId="{4B1033DD-EF77-4F77-931D-C6AFFFE6FA19}" sibTransId="{36FE294E-D7E4-42DE-9BC9-6879A63A8235}"/>
    <dgm:cxn modelId="{1C26CC29-1950-426E-9806-16DB2F62D169}" type="presParOf" srcId="{1F22D311-AD45-4AE8-B1EF-C71D8BCBB6EE}" destId="{BF843154-F9E3-4135-9813-2350D05E6948}" srcOrd="0" destOrd="0" presId="urn:microsoft.com/office/officeart/2005/8/layout/vList2"/>
    <dgm:cxn modelId="{5E3D5B98-9B80-40BC-AE12-EC0BB86C58C2}" type="presParOf" srcId="{1F22D311-AD45-4AE8-B1EF-C71D8BCBB6EE}" destId="{4FE184EC-DDEA-4920-B5F7-932C90C1B98C}" srcOrd="1" destOrd="0" presId="urn:microsoft.com/office/officeart/2005/8/layout/vList2"/>
    <dgm:cxn modelId="{0829D534-090B-4DB5-8516-A9A7BF4A2B41}" type="presParOf" srcId="{1F22D311-AD45-4AE8-B1EF-C71D8BCBB6EE}" destId="{5FCD777F-AC12-40C7-9370-3A956C09DCCB}" srcOrd="2" destOrd="0" presId="urn:microsoft.com/office/officeart/2005/8/layout/vList2"/>
    <dgm:cxn modelId="{9462980C-699B-41E9-89B7-18078CDE780D}" type="presParOf" srcId="{1F22D311-AD45-4AE8-B1EF-C71D8BCBB6EE}" destId="{03CAC9B4-64C9-479D-A04D-A05BF2637FCC}" srcOrd="3" destOrd="0" presId="urn:microsoft.com/office/officeart/2005/8/layout/vList2"/>
    <dgm:cxn modelId="{CEA0A54B-0394-44F4-B46B-F375933F88E0}" type="presParOf" srcId="{1F22D311-AD45-4AE8-B1EF-C71D8BCBB6EE}" destId="{1232C28A-3CFF-42FF-A87B-A5A99F76FA02}" srcOrd="4" destOrd="0" presId="urn:microsoft.com/office/officeart/2005/8/layout/vList2"/>
    <dgm:cxn modelId="{8E05E8D6-DFE7-4960-8E80-2EB3D47A431D}" type="presParOf" srcId="{1F22D311-AD45-4AE8-B1EF-C71D8BCBB6EE}" destId="{999896D4-8F26-4331-9FB8-59322F5FB166}" srcOrd="5" destOrd="0" presId="urn:microsoft.com/office/officeart/2005/8/layout/vList2"/>
    <dgm:cxn modelId="{03139501-A5E5-4D17-87CC-0E68564BE2FE}" type="presParOf" srcId="{1F22D311-AD45-4AE8-B1EF-C71D8BCBB6EE}" destId="{BC876BAC-D835-40C5-B0F1-2F0B82BBAD3F}" srcOrd="6" destOrd="0" presId="urn:microsoft.com/office/officeart/2005/8/layout/vList2"/>
    <dgm:cxn modelId="{23FE019D-022D-44F8-9979-93A5B2C58F7B}" type="presParOf" srcId="{1F22D311-AD45-4AE8-B1EF-C71D8BCBB6EE}" destId="{2BC9A648-3871-49A2-B373-CD5244BC4EDB}" srcOrd="7" destOrd="0" presId="urn:microsoft.com/office/officeart/2005/8/layout/vList2"/>
    <dgm:cxn modelId="{DB3B6F07-111B-4AB1-B850-FE6BE666858E}" type="presParOf" srcId="{1F22D311-AD45-4AE8-B1EF-C71D8BCBB6EE}" destId="{51A1C768-5D67-4A99-8900-483872604539}" srcOrd="8" destOrd="0" presId="urn:microsoft.com/office/officeart/2005/8/layout/vList2"/>
    <dgm:cxn modelId="{68F50EEF-835D-4E5F-8FD8-853E0ED53BF5}" type="presParOf" srcId="{1F22D311-AD45-4AE8-B1EF-C71D8BCBB6EE}" destId="{B2BC7DB2-1B35-4E89-8BBF-22B6865C2FB8}" srcOrd="9" destOrd="0" presId="urn:microsoft.com/office/officeart/2005/8/layout/vList2"/>
    <dgm:cxn modelId="{0CDF221C-C215-4D34-B2CE-85AF82725664}" type="presParOf" srcId="{1F22D311-AD45-4AE8-B1EF-C71D8BCBB6EE}" destId="{BA8417FE-5BE9-423C-AC30-AE0219792E8E}" srcOrd="10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843154-F9E3-4135-9813-2350D05E6948}">
      <dsp:nvSpPr>
        <dsp:cNvPr id="0" name=""/>
        <dsp:cNvSpPr/>
      </dsp:nvSpPr>
      <dsp:spPr>
        <a:xfrm>
          <a:off x="0" y="0"/>
          <a:ext cx="3456385" cy="711359"/>
        </a:xfrm>
        <a:prstGeom prst="roundRect">
          <a:avLst/>
        </a:prstGeom>
        <a:solidFill>
          <a:srgbClr val="82C6E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About Sandwell Residential Education Service</a:t>
          </a:r>
        </a:p>
      </dsp:txBody>
      <dsp:txXfrm>
        <a:off x="34726" y="34726"/>
        <a:ext cx="3386933" cy="641907"/>
      </dsp:txXfrm>
    </dsp:sp>
    <dsp:sp modelId="{5FCD777F-AC12-40C7-9370-3A956C09DCCB}">
      <dsp:nvSpPr>
        <dsp:cNvPr id="0" name=""/>
        <dsp:cNvSpPr/>
      </dsp:nvSpPr>
      <dsp:spPr>
        <a:xfrm>
          <a:off x="0" y="770317"/>
          <a:ext cx="3456385" cy="711359"/>
        </a:xfrm>
        <a:prstGeom prst="roundRect">
          <a:avLst/>
        </a:prstGeom>
        <a:solidFill>
          <a:srgbClr val="82C6E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Your</a:t>
          </a:r>
          <a:r>
            <a:rPr lang="en-GB" sz="16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centre: Frank Chapman </a:t>
          </a:r>
        </a:p>
      </dsp:txBody>
      <dsp:txXfrm>
        <a:off x="34726" y="805043"/>
        <a:ext cx="3386933" cy="641907"/>
      </dsp:txXfrm>
    </dsp:sp>
    <dsp:sp modelId="{1232C28A-3CFF-42FF-A87B-A5A99F76FA02}">
      <dsp:nvSpPr>
        <dsp:cNvPr id="0" name=""/>
        <dsp:cNvSpPr/>
      </dsp:nvSpPr>
      <dsp:spPr>
        <a:xfrm>
          <a:off x="0" y="1527757"/>
          <a:ext cx="3456385" cy="711359"/>
        </a:xfrm>
        <a:prstGeom prst="roundRect">
          <a:avLst/>
        </a:prstGeom>
        <a:solidFill>
          <a:srgbClr val="82C6E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Activities</a:t>
          </a:r>
        </a:p>
      </dsp:txBody>
      <dsp:txXfrm>
        <a:off x="34726" y="1562483"/>
        <a:ext cx="3386933" cy="641907"/>
      </dsp:txXfrm>
    </dsp:sp>
    <dsp:sp modelId="{BC876BAC-D835-40C5-B0F1-2F0B82BBAD3F}">
      <dsp:nvSpPr>
        <dsp:cNvPr id="0" name=""/>
        <dsp:cNvSpPr/>
      </dsp:nvSpPr>
      <dsp:spPr>
        <a:xfrm>
          <a:off x="0" y="2285197"/>
          <a:ext cx="3456385" cy="711359"/>
        </a:xfrm>
        <a:prstGeom prst="roundRect">
          <a:avLst/>
        </a:prstGeom>
        <a:solidFill>
          <a:srgbClr val="82C6E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Feedback </a:t>
          </a:r>
        </a:p>
      </dsp:txBody>
      <dsp:txXfrm>
        <a:off x="34726" y="2319923"/>
        <a:ext cx="3386933" cy="641907"/>
      </dsp:txXfrm>
    </dsp:sp>
    <dsp:sp modelId="{51A1C768-5D67-4A99-8900-483872604539}">
      <dsp:nvSpPr>
        <dsp:cNvPr id="0" name=""/>
        <dsp:cNvSpPr/>
      </dsp:nvSpPr>
      <dsp:spPr>
        <a:xfrm>
          <a:off x="0" y="3042637"/>
          <a:ext cx="3456385" cy="711359"/>
        </a:xfrm>
        <a:prstGeom prst="roundRect">
          <a:avLst/>
        </a:prstGeom>
        <a:solidFill>
          <a:srgbClr val="82C6E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Sleeping &amp; eating</a:t>
          </a:r>
        </a:p>
      </dsp:txBody>
      <dsp:txXfrm>
        <a:off x="34726" y="3077363"/>
        <a:ext cx="3386933" cy="641907"/>
      </dsp:txXfrm>
    </dsp:sp>
    <dsp:sp modelId="{BA8417FE-5BE9-423C-AC30-AE0219792E8E}">
      <dsp:nvSpPr>
        <dsp:cNvPr id="0" name=""/>
        <dsp:cNvSpPr/>
      </dsp:nvSpPr>
      <dsp:spPr>
        <a:xfrm>
          <a:off x="0" y="3800077"/>
          <a:ext cx="3456385" cy="711359"/>
        </a:xfrm>
        <a:prstGeom prst="roundRect">
          <a:avLst/>
        </a:prstGeom>
        <a:solidFill>
          <a:srgbClr val="82C6E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Q &amp; A</a:t>
          </a:r>
        </a:p>
      </dsp:txBody>
      <dsp:txXfrm>
        <a:off x="34726" y="3834803"/>
        <a:ext cx="3386933" cy="6419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83B41C-40CB-4F4E-9916-C14DD142F47F}" type="datetimeFigureOut">
              <a:rPr lang="en-GB" smtClean="0"/>
              <a:t>23/03/2022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8DE330-4B88-4E90-9D05-1FCE26ADDE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3107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8DE330-4B88-4E90-9D05-1FCE26ADDE6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2321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the young people see is…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DE330-4B88-4E90-9D05-1FCE26ADDE61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54593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the young people see is…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DE330-4B88-4E90-9D05-1FCE26ADDE61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99012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the young people see is…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DE330-4B88-4E90-9D05-1FCE26ADDE61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71415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the young people see is…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DE330-4B88-4E90-9D05-1FCE26ADDE61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74196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Important time for relationships to develop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DE330-4B88-4E90-9D05-1FCE26ADDE61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76270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Important time for relationships to develop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DE330-4B88-4E90-9D05-1FCE26ADDE61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51853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the young people see is…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DE330-4B88-4E90-9D05-1FCE26ADDE61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88096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Important time for relationships to develop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DE330-4B88-4E90-9D05-1FCE26ADDE61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43893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Important time for relationships to develop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DE330-4B88-4E90-9D05-1FCE26ADDE61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27877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DE330-4B88-4E90-9D05-1FCE26ADDE61}" type="slidenum">
              <a:rPr lang="en-GB" smtClean="0"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73362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DE330-4B88-4E90-9D05-1FCE26ADDE61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24535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DE330-4B88-4E90-9D05-1FCE26ADDE61}" type="slidenum">
              <a:rPr lang="en-GB" smtClean="0"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72408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DE330-4B88-4E90-9D05-1FCE26ADDE61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64665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DE330-4B88-4E90-9D05-1FCE26ADDE61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16238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DE330-4B88-4E90-9D05-1FCE26ADDE61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23824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the young people see is…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DE330-4B88-4E90-9D05-1FCE26ADDE61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03839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90 private acres, all specialist kit is provided, outdoor classroom, covered </a:t>
            </a:r>
            <a:r>
              <a:rPr lang="en-GB" dirty="0" err="1"/>
              <a:t>bushcraft</a:t>
            </a:r>
            <a:r>
              <a:rPr lang="en-GB" dirty="0"/>
              <a:t> available, indoor classrooms available.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DE330-4B88-4E90-9D05-1FCE26ADDE61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96108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Tutors and learning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DE330-4B88-4E90-9D05-1FCE26ADDE6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52442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Activities tailored to suit the children and the conditions.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DE330-4B88-4E90-9D05-1FCE26ADDE61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05527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Important time for relationships to develop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DE330-4B88-4E90-9D05-1FCE26ADDE61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06445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Important time for relationships to develop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DE330-4B88-4E90-9D05-1FCE26ADDE61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9732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3FA5B-D1AD-4EEE-9CF9-1743B00EF8C4}" type="datetimeFigureOut">
              <a:rPr lang="en-GB" smtClean="0"/>
              <a:t>23/03/2022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3298F-9AEA-498C-B3C9-F3C52A8CD2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0364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3FA5B-D1AD-4EEE-9CF9-1743B00EF8C4}" type="datetimeFigureOut">
              <a:rPr lang="en-GB" smtClean="0"/>
              <a:t>23/03/2022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3298F-9AEA-498C-B3C9-F3C52A8CD2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2197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3FA5B-D1AD-4EEE-9CF9-1743B00EF8C4}" type="datetimeFigureOut">
              <a:rPr lang="en-GB" smtClean="0"/>
              <a:t>23/03/2022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3298F-9AEA-498C-B3C9-F3C52A8CD2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3715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3FA5B-D1AD-4EEE-9CF9-1743B00EF8C4}" type="datetimeFigureOut">
              <a:rPr lang="en-GB" smtClean="0"/>
              <a:t>23/03/2022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3298F-9AEA-498C-B3C9-F3C52A8CD2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7914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3FA5B-D1AD-4EEE-9CF9-1743B00EF8C4}" type="datetimeFigureOut">
              <a:rPr lang="en-GB" smtClean="0"/>
              <a:t>23/03/2022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3298F-9AEA-498C-B3C9-F3C52A8CD2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0080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3FA5B-D1AD-4EEE-9CF9-1743B00EF8C4}" type="datetimeFigureOut">
              <a:rPr lang="en-GB" smtClean="0"/>
              <a:t>23/03/2022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3298F-9AEA-498C-B3C9-F3C52A8CD2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4705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3FA5B-D1AD-4EEE-9CF9-1743B00EF8C4}" type="datetimeFigureOut">
              <a:rPr lang="en-GB" smtClean="0"/>
              <a:t>23/03/2022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3298F-9AEA-498C-B3C9-F3C52A8CD2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9247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3FA5B-D1AD-4EEE-9CF9-1743B00EF8C4}" type="datetimeFigureOut">
              <a:rPr lang="en-GB" smtClean="0"/>
              <a:t>23/03/2022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3298F-9AEA-498C-B3C9-F3C52A8CD2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0613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3FA5B-D1AD-4EEE-9CF9-1743B00EF8C4}" type="datetimeFigureOut">
              <a:rPr lang="en-GB" smtClean="0"/>
              <a:t>23/03/2022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3298F-9AEA-498C-B3C9-F3C52A8CD2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3403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3FA5B-D1AD-4EEE-9CF9-1743B00EF8C4}" type="datetimeFigureOut">
              <a:rPr lang="en-GB" smtClean="0"/>
              <a:t>23/03/2022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3298F-9AEA-498C-B3C9-F3C52A8CD2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3788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3FA5B-D1AD-4EEE-9CF9-1743B00EF8C4}" type="datetimeFigureOut">
              <a:rPr lang="en-GB" smtClean="0"/>
              <a:t>23/03/2022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3298F-9AEA-498C-B3C9-F3C52A8CD2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292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3FA5B-D1AD-4EEE-9CF9-1743B00EF8C4}" type="datetimeFigureOut">
              <a:rPr lang="en-GB" smtClean="0"/>
              <a:t>23/03/2022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E3298F-9AEA-498C-B3C9-F3C52A8CD2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48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.jpe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microsoft.com/office/2007/relationships/hdphoto" Target="../media/hdphoto1.wd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8.png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microsoft.com/office/2007/relationships/hdphoto" Target="../media/hdphoto1.wdp"/><Relationship Id="rId4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6.jpe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12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openxmlformats.org/officeDocument/2006/relationships/image" Target="../media/image14.jpeg"/><Relationship Id="rId5" Type="http://schemas.openxmlformats.org/officeDocument/2006/relationships/image" Target="../media/image10.png"/><Relationship Id="rId10" Type="http://schemas.microsoft.com/office/2007/relationships/hdphoto" Target="../media/hdphoto1.wdp"/><Relationship Id="rId4" Type="http://schemas.openxmlformats.org/officeDocument/2006/relationships/image" Target="../media/image9.jpeg"/><Relationship Id="rId9" Type="http://schemas.openxmlformats.org/officeDocument/2006/relationships/image" Target="../media/image2.jpeg"/><Relationship Id="rId1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8.jpe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9D42F40-8564-4509-8FE0-D4FFB3F324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9105" y="0"/>
            <a:ext cx="952765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1560" y="1530197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Arrow: Pentagon 6">
            <a:extLst>
              <a:ext uri="{FF2B5EF4-FFF2-40B4-BE49-F238E27FC236}">
                <a16:creationId xmlns:a16="http://schemas.microsoft.com/office/drawing/2014/main" id="{CC098430-4187-4A87-B71B-1F5CAC8AECC6}"/>
              </a:ext>
            </a:extLst>
          </p:cNvPr>
          <p:cNvSpPr/>
          <p:nvPr/>
        </p:nvSpPr>
        <p:spPr>
          <a:xfrm rot="10800000">
            <a:off x="6012160" y="229023"/>
            <a:ext cx="3384376" cy="1067039"/>
          </a:xfrm>
          <a:prstGeom prst="homePlate">
            <a:avLst/>
          </a:prstGeom>
          <a:solidFill>
            <a:schemeClr val="bg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D2D2D2"/>
              </a:clrFrom>
              <a:clrTo>
                <a:srgbClr val="D2D2D2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0232" y="353847"/>
            <a:ext cx="2088232" cy="792385"/>
          </a:xfrm>
          <a:prstGeom prst="rect">
            <a:avLst/>
          </a:prstGeom>
        </p:spPr>
      </p:pic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DE3D68D1-28F4-4DBF-A57C-BF2335B5E18D}"/>
              </a:ext>
            </a:extLst>
          </p:cNvPr>
          <p:cNvSpPr/>
          <p:nvPr/>
        </p:nvSpPr>
        <p:spPr>
          <a:xfrm>
            <a:off x="-55012" y="5505796"/>
            <a:ext cx="7291308" cy="1067039"/>
          </a:xfrm>
          <a:prstGeom prst="homePlate">
            <a:avLst/>
          </a:prstGeom>
          <a:solidFill>
            <a:schemeClr val="bg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en-GB" sz="2400" b="1" i="0" u="none" strike="noStrike" kern="1200" cap="all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Frank Chapman Outdoor Education Centre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  6 – 8 June 2022</a:t>
            </a:r>
          </a:p>
        </p:txBody>
      </p:sp>
    </p:spTree>
    <p:extLst>
      <p:ext uri="{BB962C8B-B14F-4D97-AF65-F5344CB8AC3E}">
        <p14:creationId xmlns:p14="http://schemas.microsoft.com/office/powerpoint/2010/main" val="7401984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27E473-594E-443F-8276-0554FF8F64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86930" y="-213095"/>
            <a:ext cx="12631738" cy="7314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2009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A119E74-A547-4BEA-AD12-B4683671847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20"/>
            <a:ext cx="9144000" cy="6855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5424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4E0586-1E2C-4797-8D92-56A42355F94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6569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047741-6CAB-47FA-890B-A1A4A72DC0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283968"/>
            <a:ext cx="914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2225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4F6710-1653-4C3E-BE37-F5DAABBB15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80728" y="0"/>
            <a:ext cx="1371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3444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DC34B32-49A7-49BB-9750-08FB8F570F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40568" y="-6008"/>
            <a:ext cx="10216196" cy="6864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0821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2B6F23F-908E-4F66-8497-B34106A9225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56239"/>
            <a:ext cx="9144000" cy="7370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6947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72F466E-2AAC-4E60-A089-AD378B3422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9640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0E33D5-4A5F-465A-944A-7BE8E8C0A1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2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3768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5907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GB" sz="2800" b="1" dirty="0">
                <a:latin typeface="Arial Narrow" panose="020B0606020202030204" pitchFamily="34" charset="0"/>
              </a:rPr>
              <a:t>SLEEPING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1560" y="1676182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559588" y="1462041"/>
            <a:ext cx="401241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We have 60 beds in comfortable dormitories  </a:t>
            </a:r>
          </a:p>
          <a:p>
            <a:endParaRPr lang="en-GB" dirty="0"/>
          </a:p>
          <a:p>
            <a:r>
              <a:rPr lang="en-GB" dirty="0"/>
              <a:t>Rooms sleep between 6 and 16 pupils</a:t>
            </a:r>
          </a:p>
          <a:p>
            <a:endParaRPr lang="en-GB" dirty="0"/>
          </a:p>
          <a:p>
            <a:r>
              <a:rPr lang="en-GB" dirty="0"/>
              <a:t>Groups of 36+ have sole use of the centre</a:t>
            </a:r>
          </a:p>
          <a:p>
            <a:endParaRPr lang="en-GB" dirty="0"/>
          </a:p>
          <a:p>
            <a:r>
              <a:rPr lang="en-GB" dirty="0"/>
              <a:t>All bedding is provided.</a:t>
            </a:r>
          </a:p>
          <a:p>
            <a:endParaRPr lang="en-GB" dirty="0"/>
          </a:p>
          <a:p>
            <a:r>
              <a:rPr lang="en-GB" dirty="0"/>
              <a:t>Pupils sleep in gender separated areas</a:t>
            </a:r>
          </a:p>
          <a:p>
            <a:endParaRPr lang="en-GB" dirty="0"/>
          </a:p>
          <a:p>
            <a:r>
              <a:rPr lang="en-GB" dirty="0"/>
              <a:t>Showers and toilet facilities are nearby</a:t>
            </a:r>
          </a:p>
          <a:p>
            <a:endParaRPr lang="en-GB" dirty="0"/>
          </a:p>
          <a:p>
            <a:r>
              <a:rPr lang="en-GB" dirty="0"/>
              <a:t>Teacher rooms are nearby and centre staff are on hand to provide 24 hour on-site support. </a:t>
            </a:r>
          </a:p>
          <a:p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E55D27-A2CE-42FC-8B08-2359EFC4D0A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8104" y="1319538"/>
            <a:ext cx="2880320" cy="4325729"/>
          </a:xfrm>
          <a:prstGeom prst="rect">
            <a:avLst/>
          </a:prstGeom>
          <a:effectLst>
            <a:softEdge rad="127000"/>
          </a:effectLst>
        </p:spPr>
      </p:pic>
      <p:cxnSp>
        <p:nvCxnSpPr>
          <p:cNvPr id="11" name="Straight Connector 10"/>
          <p:cNvCxnSpPr/>
          <p:nvPr/>
        </p:nvCxnSpPr>
        <p:spPr>
          <a:xfrm>
            <a:off x="0" y="1124744"/>
            <a:ext cx="9144000" cy="0"/>
          </a:xfrm>
          <a:prstGeom prst="line">
            <a:avLst/>
          </a:prstGeom>
          <a:ln w="3492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>
            <a:extLst>
              <a:ext uri="{FF2B5EF4-FFF2-40B4-BE49-F238E27FC236}">
                <a16:creationId xmlns:a16="http://schemas.microsoft.com/office/drawing/2014/main" id="{A30E678A-5D6F-4030-9F26-77E9AA164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52615" y="184141"/>
            <a:ext cx="2084387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60CD1C-EA88-4ABE-925E-5CD6DB697A1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D2D2D2"/>
              </a:clrFrom>
              <a:clrTo>
                <a:srgbClr val="D2D2D2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2240" y="5948983"/>
            <a:ext cx="2088232" cy="792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652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10E170-16DF-4B33-9E4C-B1AAEB52CE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142" y="-114300"/>
            <a:ext cx="9144000" cy="7086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1560" y="1676182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4090819846"/>
              </p:ext>
            </p:extLst>
          </p:nvPr>
        </p:nvGraphicFramePr>
        <p:xfrm>
          <a:off x="251520" y="1628800"/>
          <a:ext cx="3456385" cy="45243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14" name="Group 13"/>
          <p:cNvGrpSpPr/>
          <p:nvPr/>
        </p:nvGrpSpPr>
        <p:grpSpPr>
          <a:xfrm>
            <a:off x="323528" y="672060"/>
            <a:ext cx="1728192" cy="596700"/>
            <a:chOff x="0" y="3883507"/>
            <a:chExt cx="3456385" cy="596700"/>
          </a:xfrm>
          <a:solidFill>
            <a:srgbClr val="76B900"/>
          </a:solidFill>
        </p:grpSpPr>
        <p:sp>
          <p:nvSpPr>
            <p:cNvPr id="15" name="Rounded Rectangle 14"/>
            <p:cNvSpPr/>
            <p:nvPr/>
          </p:nvSpPr>
          <p:spPr>
            <a:xfrm>
              <a:off x="0" y="3883507"/>
              <a:ext cx="3456385" cy="59670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ed Rectangle 4"/>
            <p:cNvSpPr/>
            <p:nvPr/>
          </p:nvSpPr>
          <p:spPr>
            <a:xfrm>
              <a:off x="29128" y="3912635"/>
              <a:ext cx="3427257" cy="53844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lvl="0" algn="ctr" defTabSz="6667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800" b="1" kern="1200" dirty="0">
                  <a:latin typeface="Arial Narrow" panose="020B0606020202030204" pitchFamily="34" charset="0"/>
                </a:rPr>
                <a:t>AGENDA</a:t>
              </a:r>
              <a:endParaRPr lang="en-GB" sz="3200" b="1" kern="1200" dirty="0">
                <a:latin typeface="Arial Narrow" panose="020B0606020202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31301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5907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GB" sz="2800" b="1" dirty="0">
                <a:latin typeface="Arial Narrow" panose="020B0606020202030204" pitchFamily="34" charset="0"/>
              </a:rPr>
              <a:t>FOOD GLORIOUS FOOD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124744"/>
            <a:ext cx="9144000" cy="0"/>
          </a:xfrm>
          <a:prstGeom prst="line">
            <a:avLst/>
          </a:prstGeom>
          <a:ln w="3492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611560" y="1676182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9" name="TextBox 18"/>
          <p:cNvSpPr txBox="1"/>
          <p:nvPr/>
        </p:nvSpPr>
        <p:spPr>
          <a:xfrm>
            <a:off x="528846" y="1422377"/>
            <a:ext cx="418717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Home cooked food and cakes!</a:t>
            </a:r>
          </a:p>
          <a:p>
            <a:endParaRPr lang="en-GB" dirty="0"/>
          </a:p>
          <a:p>
            <a:r>
              <a:rPr lang="en-GB" dirty="0"/>
              <a:t>We cater for </a:t>
            </a:r>
            <a:r>
              <a:rPr lang="en-GB" b="1" dirty="0"/>
              <a:t>all</a:t>
            </a:r>
            <a:r>
              <a:rPr lang="en-GB" dirty="0"/>
              <a:t> dietary requirements</a:t>
            </a:r>
          </a:p>
          <a:p>
            <a:endParaRPr lang="en-GB" dirty="0"/>
          </a:p>
          <a:p>
            <a:r>
              <a:rPr lang="en-GB" dirty="0"/>
              <a:t>Plenty of choice and variety</a:t>
            </a:r>
          </a:p>
          <a:p>
            <a:endParaRPr lang="en-GB" dirty="0"/>
          </a:p>
          <a:p>
            <a:r>
              <a:rPr lang="en-GB" dirty="0"/>
              <a:t>Example meals:</a:t>
            </a:r>
          </a:p>
          <a:p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/>
              <a:t>Chicken tikka curry with rice &amp; naan</a:t>
            </a:r>
          </a:p>
          <a:p>
            <a:pPr marL="285750" indent="-285750">
              <a:buFontTx/>
              <a:buChar char="-"/>
            </a:pPr>
            <a:r>
              <a:rPr lang="en-GB" dirty="0"/>
              <a:t>Sausage with mash &amp; veg</a:t>
            </a:r>
          </a:p>
          <a:p>
            <a:pPr marL="285750" indent="-285750">
              <a:buFontTx/>
              <a:buChar char="-"/>
            </a:pPr>
            <a:r>
              <a:rPr lang="en-GB" dirty="0"/>
              <a:t>Fish fingers &amp; chips</a:t>
            </a:r>
          </a:p>
          <a:p>
            <a:pPr marL="285750" indent="-285750">
              <a:buFontTx/>
              <a:buChar char="-"/>
            </a:pPr>
            <a:r>
              <a:rPr lang="en-GB" dirty="0"/>
              <a:t>Meatballs / Bolognaise pasta</a:t>
            </a:r>
          </a:p>
          <a:p>
            <a:pPr marL="285750" indent="-285750">
              <a:buFontTx/>
              <a:buChar char="-"/>
            </a:pPr>
            <a:r>
              <a:rPr lang="en-GB" dirty="0"/>
              <a:t>Jacket potato option with salad</a:t>
            </a:r>
          </a:p>
          <a:p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5CBEDF-8531-4AA4-8E8A-232EF47C21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3649" y="1465305"/>
            <a:ext cx="4313353" cy="308674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4985" y="4690371"/>
            <a:ext cx="2232248" cy="1042885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7BB5D735-BC19-4B79-9B1B-968F446A4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52615" y="184141"/>
            <a:ext cx="2084387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D90AFA2-4A94-4D14-B032-33579C55D33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D2D2D2"/>
              </a:clrFrom>
              <a:clrTo>
                <a:srgbClr val="D2D2D2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2240" y="5948983"/>
            <a:ext cx="2088232" cy="792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7737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0" y="1124744"/>
            <a:ext cx="9144000" cy="0"/>
          </a:xfrm>
          <a:prstGeom prst="line">
            <a:avLst/>
          </a:prstGeom>
          <a:ln w="3492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611560" y="1676182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342319" y="1387723"/>
            <a:ext cx="458972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Arial Narrow" panose="020B0606020202030204" pitchFamily="34" charset="0"/>
              </a:rPr>
              <a:t>A YOUNG PERSON’S PERSPECTIVE</a:t>
            </a:r>
          </a:p>
          <a:p>
            <a:endParaRPr lang="en-GB" dirty="0"/>
          </a:p>
          <a:p>
            <a:r>
              <a:rPr lang="en-GB" dirty="0"/>
              <a:t>Try out exciting activities like archery, orienteering and fencing. </a:t>
            </a:r>
          </a:p>
          <a:p>
            <a:endParaRPr lang="en-GB" dirty="0"/>
          </a:p>
          <a:p>
            <a:r>
              <a:rPr lang="en-GB" dirty="0"/>
              <a:t>Explore an amazing new place</a:t>
            </a:r>
          </a:p>
          <a:p>
            <a:endParaRPr lang="en-GB" dirty="0"/>
          </a:p>
          <a:p>
            <a:r>
              <a:rPr lang="en-GB" dirty="0"/>
              <a:t>Make new friends and get to know your classmates even better</a:t>
            </a:r>
          </a:p>
          <a:p>
            <a:endParaRPr lang="en-GB" dirty="0"/>
          </a:p>
          <a:p>
            <a:r>
              <a:rPr lang="en-GB" dirty="0"/>
              <a:t>It’s an adventure! Go beyond your comfort zone and be open to new experiences </a:t>
            </a:r>
          </a:p>
          <a:p>
            <a:endParaRPr lang="en-GB" dirty="0"/>
          </a:p>
          <a:p>
            <a:r>
              <a:rPr lang="en-GB" dirty="0"/>
              <a:t>Develop skills, discover passions, boost confidence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E0E401B4-D334-4841-A94D-6E9538C3D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52615" y="184141"/>
            <a:ext cx="2084387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921DE6DA-04D8-4AD9-8E0E-F8FDE1503C4D}"/>
              </a:ext>
            </a:extLst>
          </p:cNvPr>
          <p:cNvSpPr txBox="1">
            <a:spLocks/>
          </p:cNvSpPr>
          <p:nvPr/>
        </p:nvSpPr>
        <p:spPr>
          <a:xfrm>
            <a:off x="306998" y="953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800" b="1">
                <a:latin typeface="Arial Narrow" panose="020B0606020202030204" pitchFamily="34" charset="0"/>
              </a:rPr>
              <a:t>WHY GO TO FRANK CHAPMAN?</a:t>
            </a:r>
            <a:endParaRPr lang="en-GB" sz="2800" b="1" dirty="0">
              <a:latin typeface="Arial Narrow" panose="020B0606020202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D1AE590-1B6B-406A-BB40-5FDCA9A63B6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D2D2D2"/>
              </a:clrFrom>
              <a:clrTo>
                <a:srgbClr val="D2D2D2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2240" y="5948983"/>
            <a:ext cx="2088232" cy="7923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1C5B1A-64AF-4A22-B02A-320AA994C20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8024" y="1484784"/>
            <a:ext cx="4000951" cy="649128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4723761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A977BA-2659-4E0C-9AE7-1824C21969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63500" cy="71014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1560" y="1676182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3852EA00-694F-4934-A338-78DA0F67D6E0}"/>
              </a:ext>
            </a:extLst>
          </p:cNvPr>
          <p:cNvSpPr/>
          <p:nvPr/>
        </p:nvSpPr>
        <p:spPr>
          <a:xfrm rot="10800000" flipH="1" flipV="1">
            <a:off x="-108520" y="188640"/>
            <a:ext cx="5242344" cy="898132"/>
          </a:xfrm>
          <a:prstGeom prst="homePlate">
            <a:avLst/>
          </a:prstGeom>
          <a:solidFill>
            <a:srgbClr val="82C6E2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WE CAN’T WAIT TO SEE YOU!</a:t>
            </a:r>
            <a:endParaRPr lang="en-GB" sz="2400" b="1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Arrow: Pentagon 6">
            <a:extLst>
              <a:ext uri="{FF2B5EF4-FFF2-40B4-BE49-F238E27FC236}">
                <a16:creationId xmlns:a16="http://schemas.microsoft.com/office/drawing/2014/main" id="{BBF10D90-5BCC-426C-87DD-8F2BC73E2AB4}"/>
              </a:ext>
            </a:extLst>
          </p:cNvPr>
          <p:cNvSpPr/>
          <p:nvPr/>
        </p:nvSpPr>
        <p:spPr>
          <a:xfrm rot="10800000" flipV="1">
            <a:off x="5004048" y="5696774"/>
            <a:ext cx="4176464" cy="898132"/>
          </a:xfrm>
          <a:prstGeom prst="homePlate">
            <a:avLst/>
          </a:prstGeom>
          <a:solidFill>
            <a:srgbClr val="82C6E2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sandwellresidentials.co.uk</a:t>
            </a:r>
            <a:endParaRPr lang="en-GB" sz="2400" b="1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71883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D3CFFF3-DE8F-4697-8022-4A09F9A63E6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40" y="1160748"/>
            <a:ext cx="7596335" cy="56972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5907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GB" sz="2800" b="1" dirty="0">
                <a:latin typeface="Arial Narrow" panose="020B0606020202030204" pitchFamily="34" charset="0"/>
              </a:rPr>
              <a:t>ABOUT SANDWELL RESIDENTIAL SERVICE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124744"/>
            <a:ext cx="9144000" cy="0"/>
          </a:xfrm>
          <a:prstGeom prst="line">
            <a:avLst/>
          </a:prstGeom>
          <a:ln w="3492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779912" y="1628800"/>
            <a:ext cx="47525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dirty="0" err="1">
                <a:solidFill>
                  <a:prstClr val="black"/>
                </a:solidFill>
              </a:rPr>
              <a:t>Edgmond</a:t>
            </a:r>
            <a:r>
              <a:rPr lang="en-GB" dirty="0">
                <a:solidFill>
                  <a:prstClr val="black"/>
                </a:solidFill>
              </a:rPr>
              <a:t> Hall 		Shropshire</a:t>
            </a:r>
          </a:p>
          <a:p>
            <a:pPr lvl="0">
              <a:defRPr/>
            </a:pPr>
            <a:r>
              <a:rPr lang="en-GB" dirty="0">
                <a:solidFill>
                  <a:prstClr val="black"/>
                </a:solidFill>
              </a:rPr>
              <a:t>Frank Chapman Centre	Wyre Forest</a:t>
            </a:r>
          </a:p>
          <a:p>
            <a:pPr lvl="0">
              <a:defRPr/>
            </a:pPr>
            <a:r>
              <a:rPr lang="en-GB" dirty="0">
                <a:solidFill>
                  <a:prstClr val="black"/>
                </a:solidFill>
              </a:rPr>
              <a:t>Ingestre Arts		Staffordshire</a:t>
            </a:r>
          </a:p>
          <a:p>
            <a:pPr lvl="0">
              <a:defRPr/>
            </a:pPr>
            <a:r>
              <a:rPr lang="en-GB" dirty="0">
                <a:solidFill>
                  <a:prstClr val="black"/>
                </a:solidFill>
              </a:rPr>
              <a:t>Plas Gwynant		Snowdonia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0EF4681-B522-4182-A818-8FEE1FAC310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D2D2D2"/>
              </a:clrFrom>
              <a:clrTo>
                <a:srgbClr val="D2D2D2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2240" y="5948983"/>
            <a:ext cx="2088232" cy="79238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F07E19A-0B78-4D45-9F3A-B99EF4D152A0}"/>
              </a:ext>
            </a:extLst>
          </p:cNvPr>
          <p:cNvSpPr txBox="1"/>
          <p:nvPr/>
        </p:nvSpPr>
        <p:spPr>
          <a:xfrm>
            <a:off x="3491880" y="1268760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Arial Narrow" panose="020B0606020202030204" pitchFamily="34" charset="0"/>
              </a:rPr>
              <a:t>4 SUPER VENUES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95B160D-D587-4D2A-B415-C67FBCA58BA8}"/>
              </a:ext>
            </a:extLst>
          </p:cNvPr>
          <p:cNvSpPr txBox="1"/>
          <p:nvPr/>
        </p:nvSpPr>
        <p:spPr>
          <a:xfrm>
            <a:off x="3491880" y="2996952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Arial Narrow" panose="020B0606020202030204" pitchFamily="34" charset="0"/>
              </a:rPr>
              <a:t>HOME FROM HOME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9A81648-8CE7-4AC1-B610-691353C54244}"/>
              </a:ext>
            </a:extLst>
          </p:cNvPr>
          <p:cNvSpPr txBox="1"/>
          <p:nvPr/>
        </p:nvSpPr>
        <p:spPr>
          <a:xfrm>
            <a:off x="3491880" y="4293096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Arial Narrow" panose="020B0606020202030204" pitchFamily="34" charset="0"/>
              </a:rPr>
              <a:t>TAILORED PROGRAMMES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7972226-DDF6-4B86-961F-4BEDE4DA5311}"/>
              </a:ext>
            </a:extLst>
          </p:cNvPr>
          <p:cNvSpPr txBox="1"/>
          <p:nvPr/>
        </p:nvSpPr>
        <p:spPr>
          <a:xfrm>
            <a:off x="3491880" y="5517232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Arial Narrow" panose="020B0606020202030204" pitchFamily="34" charset="0"/>
              </a:rPr>
              <a:t>THE HIGHEST STANDARDS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4065C16-F9BC-40A9-82D5-72694FC08F5C}"/>
              </a:ext>
            </a:extLst>
          </p:cNvPr>
          <p:cNvSpPr txBox="1"/>
          <p:nvPr/>
        </p:nvSpPr>
        <p:spPr>
          <a:xfrm>
            <a:off x="3779911" y="3430741"/>
            <a:ext cx="475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dirty="0">
                <a:solidFill>
                  <a:prstClr val="black"/>
                </a:solidFill>
              </a:rPr>
              <a:t>Small, welcoming centres.  Have the place to yourselves!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3793ADD-A863-4537-91B3-4087C0E11A86}"/>
              </a:ext>
            </a:extLst>
          </p:cNvPr>
          <p:cNvSpPr txBox="1"/>
          <p:nvPr/>
        </p:nvSpPr>
        <p:spPr>
          <a:xfrm>
            <a:off x="3779911" y="4653136"/>
            <a:ext cx="475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 real learning experience: </a:t>
            </a:r>
          </a:p>
          <a:p>
            <a:r>
              <a:rPr lang="en-GB" dirty="0"/>
              <a:t>The programme is designed with school.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D2DFF5D-B37C-4AAD-B74D-B716FEB5E50A}"/>
              </a:ext>
            </a:extLst>
          </p:cNvPr>
          <p:cNvSpPr txBox="1"/>
          <p:nvPr/>
        </p:nvSpPr>
        <p:spPr>
          <a:xfrm>
            <a:off x="3777142" y="5922567"/>
            <a:ext cx="21630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dirty="0">
                <a:solidFill>
                  <a:prstClr val="black"/>
                </a:solidFill>
              </a:rPr>
              <a:t>14,000 </a:t>
            </a:r>
            <a:r>
              <a:rPr lang="en-GB" dirty="0" err="1">
                <a:solidFill>
                  <a:prstClr val="black"/>
                </a:solidFill>
              </a:rPr>
              <a:t>pax</a:t>
            </a:r>
            <a:r>
              <a:rPr lang="en-GB" dirty="0">
                <a:solidFill>
                  <a:prstClr val="black"/>
                </a:solidFill>
              </a:rPr>
              <a:t> p/a from across the UK</a:t>
            </a:r>
          </a:p>
        </p:txBody>
      </p:sp>
    </p:spTree>
    <p:extLst>
      <p:ext uri="{BB962C8B-B14F-4D97-AF65-F5344CB8AC3E}">
        <p14:creationId xmlns:p14="http://schemas.microsoft.com/office/powerpoint/2010/main" val="12472001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8BB91E2-D52E-48A0-9213-CEFB7E084D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1928" y="4878460"/>
            <a:ext cx="4651920" cy="19795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F63E98-3AC3-4AA1-A9FE-0240D47D27F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9392"/>
            <a:ext cx="9144000" cy="48931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DD78926-B913-4B7E-BE99-65CE0C165E7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008" y="4878460"/>
            <a:ext cx="4492080" cy="2526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5564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5907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GB" sz="2800" b="1" dirty="0">
                <a:latin typeface="Arial Narrow" panose="020B0606020202030204" pitchFamily="34" charset="0"/>
              </a:rPr>
              <a:t>FRANK CHAPMAN: AROUND THE SITE 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124744"/>
            <a:ext cx="9144000" cy="0"/>
          </a:xfrm>
          <a:prstGeom prst="line">
            <a:avLst/>
          </a:prstGeom>
          <a:ln w="3492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>
            <a:extLst>
              <a:ext uri="{FF2B5EF4-FFF2-40B4-BE49-F238E27FC236}">
                <a16:creationId xmlns:a16="http://schemas.microsoft.com/office/drawing/2014/main" id="{FFB8F2CA-CB5F-480F-8818-69D71420E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52615" y="184141"/>
            <a:ext cx="2084387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9CB9BF23-29B5-4CDF-8031-3B2729629B36}"/>
              </a:ext>
            </a:extLst>
          </p:cNvPr>
          <p:cNvGrpSpPr/>
          <p:nvPr/>
        </p:nvGrpSpPr>
        <p:grpSpPr>
          <a:xfrm>
            <a:off x="179512" y="1332194"/>
            <a:ext cx="8784976" cy="3873735"/>
            <a:chOff x="132381" y="1289174"/>
            <a:chExt cx="8784976" cy="387373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0290BAC-A009-4561-A1B4-669A7EE060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2381" y="1289174"/>
              <a:ext cx="2742390" cy="183855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3F9A5F5-DC58-431A-9CE4-6B14EAECB9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2381" y="3310665"/>
              <a:ext cx="2742390" cy="185224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BB9AC0A-D6B4-47BD-B972-31E5F6D092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25632" y="1294093"/>
              <a:ext cx="2791725" cy="186816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C42D575-722E-4696-BFEF-44D7A35EC3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04419" y="1295245"/>
              <a:ext cx="2973658" cy="1837405"/>
            </a:xfrm>
            <a:prstGeom prst="rect">
              <a:avLst/>
            </a:prstGeom>
          </p:spPr>
        </p:pic>
        <p:pic>
          <p:nvPicPr>
            <p:cNvPr id="4102" name="Picture 6">
              <a:extLst>
                <a:ext uri="{FF2B5EF4-FFF2-40B4-BE49-F238E27FC236}">
                  <a16:creationId xmlns:a16="http://schemas.microsoft.com/office/drawing/2014/main" id="{D2EEF353-108B-466E-81D8-ABEDB3B6E32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993221" y="3310666"/>
              <a:ext cx="3386499" cy="18522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9D61917A-DA31-47F6-8F65-276B1397AC36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clrChange>
              <a:clrFrom>
                <a:srgbClr val="D2D2D2"/>
              </a:clrFrom>
              <a:clrTo>
                <a:srgbClr val="D2D2D2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2240" y="5948983"/>
            <a:ext cx="2088232" cy="7923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47D157-4081-411D-B0DA-4712DBF858D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20"/>
          <a:stretch/>
        </p:blipFill>
        <p:spPr>
          <a:xfrm>
            <a:off x="179512" y="5301208"/>
            <a:ext cx="6261105" cy="144016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9D62A0C1-293E-40C6-AD88-2C7D7D8A440C}"/>
              </a:ext>
            </a:extLst>
          </p:cNvPr>
          <p:cNvGrpSpPr/>
          <p:nvPr/>
        </p:nvGrpSpPr>
        <p:grpSpPr>
          <a:xfrm>
            <a:off x="6574406" y="3717032"/>
            <a:ext cx="2262596" cy="1892829"/>
            <a:chOff x="6574406" y="3717032"/>
            <a:chExt cx="2262596" cy="189282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E7F8485-2BDC-4931-8807-C5C318CCA7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74406" y="3741349"/>
              <a:ext cx="1201950" cy="911787"/>
            </a:xfrm>
            <a:prstGeom prst="rect">
              <a:avLst/>
            </a:prstGeom>
          </p:spPr>
        </p:pic>
        <p:pic>
          <p:nvPicPr>
            <p:cNvPr id="20" name="Picture 2" descr="AHOEC GOLD logo - Derwent Hill">
              <a:extLst>
                <a:ext uri="{FF2B5EF4-FFF2-40B4-BE49-F238E27FC236}">
                  <a16:creationId xmlns:a16="http://schemas.microsoft.com/office/drawing/2014/main" id="{E8876063-8D6D-4EEE-B99F-72242E7F9E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89618" y="4801997"/>
              <a:ext cx="973476" cy="807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FEC24B9-ABFC-4C60-BFA0-2B5922E93F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31376" y="3717032"/>
              <a:ext cx="905626" cy="8863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03846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83C275-7DCC-4DA9-B692-20F3C630B2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7384"/>
            <a:ext cx="9144000" cy="708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2593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A79377F-5F0C-48ED-B91F-D7102E51B9D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D2D2D2"/>
              </a:clrFrom>
              <a:clrTo>
                <a:srgbClr val="D2D2D2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2240" y="5948983"/>
            <a:ext cx="2088232" cy="7923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DDA7A0-E655-4E8E-A0EB-84467D34ADC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1634" y="1268907"/>
            <a:ext cx="3986829" cy="3328322"/>
          </a:xfrm>
          <a:prstGeom prst="rect">
            <a:avLst/>
          </a:prstGeom>
          <a:effectLst>
            <a:reflection blurRad="6350" stA="50000" endA="300" endPos="38500" dist="50800" dir="5400000" sy="-100000" algn="bl" rotWithShape="0"/>
            <a:softEdge rad="1270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5907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GB" sz="2800" b="1" dirty="0">
                <a:latin typeface="Arial Narrow" panose="020B0606020202030204" pitchFamily="34" charset="0"/>
              </a:rPr>
              <a:t>ACTIVITIES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124744"/>
            <a:ext cx="9144000" cy="0"/>
          </a:xfrm>
          <a:prstGeom prst="line">
            <a:avLst/>
          </a:prstGeom>
          <a:ln w="3492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611560" y="1676182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395536" y="1415275"/>
            <a:ext cx="386481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Activities at the centre are about adventure, challenge, exploration, discovery and learning through experience.</a:t>
            </a:r>
          </a:p>
          <a:p>
            <a:endParaRPr lang="en-GB" dirty="0"/>
          </a:p>
          <a:p>
            <a:r>
              <a:rPr lang="en-GB" dirty="0"/>
              <a:t>We make full use of the beautiful 90 acre ancient woodland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15631" y="3861048"/>
            <a:ext cx="476275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Activities can include: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High ropes course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Climbing wall/abseil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Bushcraft skills and shelter building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Night walk and campfires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Orienteering  / Geo caching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Underground mine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Archery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Mountain biking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Team confidence building games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758789C-C1D3-4BC2-8E73-C178B2BF21D6}"/>
              </a:ext>
            </a:extLst>
          </p:cNvPr>
          <p:cNvGrpSpPr/>
          <p:nvPr/>
        </p:nvGrpSpPr>
        <p:grpSpPr>
          <a:xfrm>
            <a:off x="4599371" y="4869156"/>
            <a:ext cx="4293109" cy="1224142"/>
            <a:chOff x="4860032" y="4684436"/>
            <a:chExt cx="3769687" cy="967560"/>
          </a:xfrm>
        </p:grpSpPr>
        <p:grpSp>
          <p:nvGrpSpPr>
            <p:cNvPr id="16" name="Group 15"/>
            <p:cNvGrpSpPr/>
            <p:nvPr/>
          </p:nvGrpSpPr>
          <p:grpSpPr>
            <a:xfrm>
              <a:off x="4860032" y="4684436"/>
              <a:ext cx="3769687" cy="661216"/>
              <a:chOff x="5019502" y="4269274"/>
              <a:chExt cx="3797632" cy="1296144"/>
            </a:xfrm>
          </p:grpSpPr>
          <p:sp>
            <p:nvSpPr>
              <p:cNvPr id="9" name="Rounded Rectangle 8"/>
              <p:cNvSpPr/>
              <p:nvPr/>
            </p:nvSpPr>
            <p:spPr>
              <a:xfrm>
                <a:off x="5019502" y="4269274"/>
                <a:ext cx="3797632" cy="1296144"/>
              </a:xfrm>
              <a:prstGeom prst="roundRect">
                <a:avLst/>
              </a:prstGeom>
              <a:solidFill>
                <a:srgbClr val="76B9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rgbClr val="76B900"/>
                  </a:solidFill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5163039" y="4637343"/>
                <a:ext cx="3600398" cy="4748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GB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352E041-79E6-4C3F-8FAC-3567134FBFA3}"/>
                </a:ext>
              </a:extLst>
            </p:cNvPr>
            <p:cNvSpPr/>
            <p:nvPr/>
          </p:nvSpPr>
          <p:spPr>
            <a:xfrm>
              <a:off x="5002513" y="4748574"/>
              <a:ext cx="3573904" cy="9034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</a:rPr>
                <a:t>We include structured free time; this is a great chance for relationships develop.</a:t>
              </a:r>
            </a:p>
          </p:txBody>
        </p:sp>
      </p:grpSp>
      <p:pic>
        <p:nvPicPr>
          <p:cNvPr id="14" name="Picture 2">
            <a:extLst>
              <a:ext uri="{FF2B5EF4-FFF2-40B4-BE49-F238E27FC236}">
                <a16:creationId xmlns:a16="http://schemas.microsoft.com/office/drawing/2014/main" id="{9B85EE96-B7A1-4175-9610-2C80CD9AB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52615" y="184141"/>
            <a:ext cx="2084387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94174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0988D69-3BF2-414C-810B-F16D4468481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71400"/>
            <a:ext cx="9144000" cy="7337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9162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CB5A94A-ADA2-43BF-BD5D-30DBF6594B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0677" y="1"/>
            <a:ext cx="36215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3346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2043</TotalTime>
  <Words>477</Words>
  <Application>Microsoft Office PowerPoint</Application>
  <PresentationFormat>On-screen Show (4:3)</PresentationFormat>
  <Paragraphs>117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Arial Narrow</vt:lpstr>
      <vt:lpstr>Calibri</vt:lpstr>
      <vt:lpstr>Office Theme</vt:lpstr>
      <vt:lpstr>PowerPoint Presentation</vt:lpstr>
      <vt:lpstr>PowerPoint Presentation</vt:lpstr>
      <vt:lpstr>ABOUT SANDWELL RESIDENTIAL SERVICE</vt:lpstr>
      <vt:lpstr>PowerPoint Presentation</vt:lpstr>
      <vt:lpstr>FRANK CHAPMAN: AROUND THE SITE </vt:lpstr>
      <vt:lpstr>PowerPoint Presentation</vt:lpstr>
      <vt:lpstr>ACTIVITIES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SLEEPING</vt:lpstr>
      <vt:lpstr>FOOD GLORIOUS FOOD</vt:lpstr>
      <vt:lpstr>PowerPoint Presentation</vt:lpstr>
      <vt:lpstr>PowerPoint Presentation</vt:lpstr>
    </vt:vector>
  </TitlesOfParts>
  <Company>Sandwell Metropolitan Borough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Davies</dc:creator>
  <cp:lastModifiedBy>Chris Davies</cp:lastModifiedBy>
  <cp:revision>138</cp:revision>
  <dcterms:created xsi:type="dcterms:W3CDTF">2017-05-08T09:48:53Z</dcterms:created>
  <dcterms:modified xsi:type="dcterms:W3CDTF">2022-03-23T16:26:56Z</dcterms:modified>
</cp:coreProperties>
</file>